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38"/>
  </p:notesMasterIdLst>
  <p:sldIdLst>
    <p:sldId id="256" r:id="rId2"/>
    <p:sldId id="257" r:id="rId3"/>
    <p:sldId id="258" r:id="rId4"/>
    <p:sldId id="259" r:id="rId5"/>
    <p:sldId id="260" r:id="rId6"/>
    <p:sldId id="261" r:id="rId7"/>
    <p:sldId id="263" r:id="rId8"/>
    <p:sldId id="262" r:id="rId9"/>
    <p:sldId id="265" r:id="rId10"/>
    <p:sldId id="264"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Lst>
  <p:sldSz cx="10691813" cy="7559675"/>
  <p:notesSz cx="7559675" cy="10691813"/>
  <p:embeddedFontLst>
    <p:embeddedFont>
      <p:font typeface="Comic Sans MS" panose="030F0702030302020204" pitchFamily="66" charset="0"/>
      <p:regular r:id="rId39"/>
      <p:bold r:id="rId40"/>
      <p:italic r:id="rId41"/>
      <p:boldItalic r:id="rId42"/>
    </p:embeddedFont>
    <p:embeddedFont>
      <p:font typeface="Prompt" panose="020B0604020202020204" charset="-34"/>
      <p:regular r:id="rId43"/>
      <p:bold r:id="rId44"/>
      <p:italic r:id="rId45"/>
      <p:boldItalic r:id="rId46"/>
    </p:embeddedFont>
    <p:embeddedFont>
      <p:font typeface="Raleway" panose="020B0604020202020204" charset="0"/>
      <p:regular r:id="rId47"/>
      <p:bold r:id="rId48"/>
      <p:italic r:id="rId49"/>
      <p:boldItalic r:id="rId50"/>
    </p:embeddedFont>
    <p:embeddedFont>
      <p:font typeface="Prompt SemiBold" panose="020B0604020202020204" charset="-34"/>
      <p:regular r:id="rId51"/>
      <p:bold r:id="rId52"/>
      <p:italic r:id="rId53"/>
      <p:boldItalic r:id="rId54"/>
    </p:embeddedFont>
    <p:embeddedFont>
      <p:font typeface="Raleway ExtraBold" panose="020B0604020202020204" charset="0"/>
      <p:bold r:id="rId55"/>
      <p:boldItalic r:id="rId5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61533"/>
    <a:srgbClr val="59595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712" autoAdjust="0"/>
    <p:restoredTop sz="89118" autoAdjust="0"/>
  </p:normalViewPr>
  <p:slideViewPr>
    <p:cSldViewPr snapToGrid="0">
      <p:cViewPr varScale="1">
        <p:scale>
          <a:sx n="74" d="100"/>
          <a:sy n="74" d="100"/>
        </p:scale>
        <p:origin x="1824"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1.fntdata"/><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4.fntdata"/><Relationship Id="rId47" Type="http://schemas.openxmlformats.org/officeDocument/2006/relationships/font" Target="fonts/font9.fntdata"/><Relationship Id="rId50" Type="http://schemas.openxmlformats.org/officeDocument/2006/relationships/font" Target="fonts/font12.fntdata"/><Relationship Id="rId55" Type="http://schemas.openxmlformats.org/officeDocument/2006/relationships/font" Target="fonts/font17.fnt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font" Target="fonts/font2.fntdata"/><Relationship Id="rId45" Type="http://schemas.openxmlformats.org/officeDocument/2006/relationships/font" Target="fonts/font7.fntdata"/><Relationship Id="rId53" Type="http://schemas.openxmlformats.org/officeDocument/2006/relationships/font" Target="fonts/font15.fntdata"/><Relationship Id="rId58" Type="http://schemas.openxmlformats.org/officeDocument/2006/relationships/viewProps" Target="viewProp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5.fntdata"/><Relationship Id="rId48" Type="http://schemas.openxmlformats.org/officeDocument/2006/relationships/font" Target="fonts/font10.fntdata"/><Relationship Id="rId56" Type="http://schemas.openxmlformats.org/officeDocument/2006/relationships/font" Target="fonts/font18.fntdata"/><Relationship Id="rId8" Type="http://schemas.openxmlformats.org/officeDocument/2006/relationships/slide" Target="slides/slide7.xml"/><Relationship Id="rId51" Type="http://schemas.openxmlformats.org/officeDocument/2006/relationships/font" Target="fonts/font13.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46" Type="http://schemas.openxmlformats.org/officeDocument/2006/relationships/font" Target="fonts/font8.fntdata"/><Relationship Id="rId59"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font" Target="fonts/font3.fntdata"/><Relationship Id="rId54" Type="http://schemas.openxmlformats.org/officeDocument/2006/relationships/font" Target="fonts/font16.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11.fntdata"/><Relationship Id="rId57"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font" Target="fonts/font6.fntdata"/><Relationship Id="rId52" Type="http://schemas.openxmlformats.org/officeDocument/2006/relationships/font" Target="fonts/font14.fntdata"/><Relationship Id="rId6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004515" y="685800"/>
            <a:ext cx="48495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8" Type="http://schemas.openxmlformats.org/officeDocument/2006/relationships/hyperlink" Target="https://pixabay.com/?utm_source=link-attribution&amp;utm_medium=referral&amp;utm_campaign=image&amp;utm_content=606627" TargetMode="External"/><Relationship Id="rId3" Type="http://schemas.openxmlformats.org/officeDocument/2006/relationships/hyperlink" Target="https://pixabay.com/users/cordens-488440/?utm_source=link-attribution&amp;utm_medium=referral&amp;utm_campaign=image&amp;utm_content=476342" TargetMode="External"/><Relationship Id="rId7" Type="http://schemas.openxmlformats.org/officeDocument/2006/relationships/hyperlink" Target="https://pixabay.com/users/PixArc-692595/?utm_source=link-attribution&amp;utm_medium=referral&amp;utm_campaign=image&amp;utm_content=606627" TargetMode="External"/><Relationship Id="rId2" Type="http://schemas.openxmlformats.org/officeDocument/2006/relationships/slide" Target="../slides/slide18.xml"/><Relationship Id="rId1" Type="http://schemas.openxmlformats.org/officeDocument/2006/relationships/notesMaster" Target="../notesMasters/notesMaster1.xml"/><Relationship Id="rId6" Type="http://schemas.openxmlformats.org/officeDocument/2006/relationships/hyperlink" Target="https://pixabay.com/?utm_source=link-attribution&amp;utm_medium=referral&amp;utm_campaign=image&amp;utm_content=876541" TargetMode="External"/><Relationship Id="rId5" Type="http://schemas.openxmlformats.org/officeDocument/2006/relationships/hyperlink" Target="https://pixabay.com/users/akshayapatra-195187/?utm_source=link-attribution&amp;utm_medium=referral&amp;utm_campaign=image&amp;utm_content=876541" TargetMode="External"/><Relationship Id="rId4" Type="http://schemas.openxmlformats.org/officeDocument/2006/relationships/hyperlink" Target="https://pixabay.com/?utm_source=link-attribution&amp;utm_medium=referral&amp;utm_campaign=image&amp;utm_content=476342" TargetMode="Externa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pixabay.com/users/KokomoCole-206298/?utm_source=link-attribution&amp;utm_medium=referral&amp;utm_campaign=image&amp;utm_content=830988" TargetMode="External"/><Relationship Id="rId2" Type="http://schemas.openxmlformats.org/officeDocument/2006/relationships/slide" Target="../slides/slide11.xml"/><Relationship Id="rId1" Type="http://schemas.openxmlformats.org/officeDocument/2006/relationships/notesMaster" Target="../notesMasters/notesMaster1.xml"/><Relationship Id="rId4" Type="http://schemas.openxmlformats.org/officeDocument/2006/relationships/hyperlink" Target="https://pixabay.com/?utm_source=link-attribution&amp;utm_medium=referral&amp;utm_campaign=image&amp;utm_content=830988" TargetMode="Externa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g4c7a48efbc_0_85: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2" name="Google Shape;52;g4c7a48efbc_0_8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4888" y="685800"/>
            <a:ext cx="4849812" cy="3429000"/>
          </a:xfrm>
        </p:spPr>
      </p:sp>
      <p:sp>
        <p:nvSpPr>
          <p:cNvPr id="3" name="Notes Placeholder 2"/>
          <p:cNvSpPr>
            <a:spLocks noGrp="1"/>
          </p:cNvSpPr>
          <p:nvPr>
            <p:ph type="body" idx="1"/>
          </p:nvPr>
        </p:nvSpPr>
        <p:spPr/>
        <p:txBody>
          <a:bodyPr/>
          <a:lstStyle/>
          <a:p>
            <a:r>
              <a:rPr lang="en-GB" dirty="0"/>
              <a:t>Top left: </a:t>
            </a:r>
            <a:r>
              <a:rPr lang="en-US" dirty="0"/>
              <a:t>Image by </a:t>
            </a:r>
            <a:r>
              <a:rPr lang="en-US" dirty="0" err="1">
                <a:hlinkClick r:id="rId3"/>
              </a:rPr>
              <a:t>cordens</a:t>
            </a:r>
            <a:r>
              <a:rPr lang="en-US" dirty="0"/>
              <a:t> from </a:t>
            </a:r>
            <a:r>
              <a:rPr lang="en-US" dirty="0" err="1">
                <a:hlinkClick r:id="rId4"/>
              </a:rPr>
              <a:t>Pixabay</a:t>
            </a:r>
            <a:endParaRPr lang="en-US" dirty="0"/>
          </a:p>
          <a:p>
            <a:r>
              <a:rPr lang="en-US" dirty="0"/>
              <a:t>Top right: Image by </a:t>
            </a:r>
            <a:r>
              <a:rPr lang="en-US" dirty="0" err="1">
                <a:hlinkClick r:id="rId5"/>
              </a:rPr>
              <a:t>AkshayaPatra</a:t>
            </a:r>
            <a:r>
              <a:rPr lang="en-US" dirty="0">
                <a:hlinkClick r:id="rId5"/>
              </a:rPr>
              <a:t> Foundation</a:t>
            </a:r>
            <a:r>
              <a:rPr lang="en-US" dirty="0"/>
              <a:t> from </a:t>
            </a:r>
            <a:r>
              <a:rPr lang="en-US" dirty="0" err="1">
                <a:hlinkClick r:id="rId6"/>
              </a:rPr>
              <a:t>Pixabay</a:t>
            </a:r>
            <a:endParaRPr lang="en-US" dirty="0"/>
          </a:p>
          <a:p>
            <a:r>
              <a:rPr lang="en-US" dirty="0"/>
              <a:t>Bottom left: Image by </a:t>
            </a:r>
            <a:r>
              <a:rPr lang="en-US" dirty="0" err="1">
                <a:hlinkClick r:id="rId7"/>
              </a:rPr>
              <a:t>PixArc</a:t>
            </a:r>
            <a:r>
              <a:rPr lang="en-US" dirty="0"/>
              <a:t> from </a:t>
            </a:r>
            <a:r>
              <a:rPr lang="en-US" dirty="0" err="1">
                <a:hlinkClick r:id="rId8"/>
              </a:rPr>
              <a:t>Pixabay</a:t>
            </a:r>
            <a:endParaRPr lang="en-US" dirty="0"/>
          </a:p>
          <a:p>
            <a:r>
              <a:rPr lang="en-GB" dirty="0"/>
              <a:t>Bottom right: Image by </a:t>
            </a:r>
            <a:r>
              <a:rPr lang="en-GB" dirty="0" err="1"/>
              <a:t>Pexels</a:t>
            </a:r>
            <a:r>
              <a:rPr lang="en-GB" dirty="0"/>
              <a:t> from </a:t>
            </a:r>
            <a:r>
              <a:rPr lang="en-GB" dirty="0" err="1"/>
              <a:t>Pixabay</a:t>
            </a:r>
            <a:endParaRPr lang="en-GB" dirty="0"/>
          </a:p>
        </p:txBody>
      </p:sp>
      <p:sp>
        <p:nvSpPr>
          <p:cNvPr id="4" name="Slide Number Placeholder 3"/>
          <p:cNvSpPr>
            <a:spLocks noGrp="1"/>
          </p:cNvSpPr>
          <p:nvPr>
            <p:ph type="sldNum" sz="quarter" idx="10"/>
          </p:nvPr>
        </p:nvSpPr>
        <p:spPr/>
        <p:txBody>
          <a:bodyPr/>
          <a:lstStyle/>
          <a:p>
            <a:fld id="{96E6E80D-1242-4176-95B8-EA7F725333C9}" type="slidenum">
              <a:rPr lang="en-GB" smtClean="0"/>
              <a:t>18</a:t>
            </a:fld>
            <a:endParaRPr lang="en-GB"/>
          </a:p>
        </p:txBody>
      </p:sp>
    </p:spTree>
    <p:extLst>
      <p:ext uri="{BB962C8B-B14F-4D97-AF65-F5344CB8AC3E}">
        <p14:creationId xmlns:p14="http://schemas.microsoft.com/office/powerpoint/2010/main" val="37982449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4888" y="685800"/>
            <a:ext cx="4849812" cy="3429000"/>
          </a:xfrm>
        </p:spPr>
      </p:sp>
      <p:sp>
        <p:nvSpPr>
          <p:cNvPr id="3" name="Notes Placeholder 2"/>
          <p:cNvSpPr>
            <a:spLocks noGrp="1"/>
          </p:cNvSpPr>
          <p:nvPr>
            <p:ph type="body" idx="1"/>
          </p:nvPr>
        </p:nvSpPr>
        <p:spPr/>
        <p:txBody>
          <a:bodyPr/>
          <a:lstStyle/>
          <a:p>
            <a:r>
              <a:rPr lang="en-GB" sz="1200" dirty="0"/>
              <a:t>All children are treated</a:t>
            </a:r>
            <a:r>
              <a:rPr lang="en-GB" sz="1200" baseline="0" dirty="0"/>
              <a:t> equally </a:t>
            </a:r>
          </a:p>
          <a:p>
            <a:r>
              <a:rPr lang="en-GB" sz="1200" dirty="0"/>
              <a:t>All genders, ages races  and children with disabilities are included in the school </a:t>
            </a:r>
          </a:p>
          <a:p>
            <a:endParaRPr lang="en-GB" dirty="0"/>
          </a:p>
        </p:txBody>
      </p:sp>
      <p:sp>
        <p:nvSpPr>
          <p:cNvPr id="4" name="Slide Number Placeholder 3"/>
          <p:cNvSpPr>
            <a:spLocks noGrp="1"/>
          </p:cNvSpPr>
          <p:nvPr>
            <p:ph type="sldNum" sz="quarter" idx="10"/>
          </p:nvPr>
        </p:nvSpPr>
        <p:spPr/>
        <p:txBody>
          <a:bodyPr/>
          <a:lstStyle/>
          <a:p>
            <a:fld id="{96E6E80D-1242-4176-95B8-EA7F725333C9}" type="slidenum">
              <a:rPr lang="en-GB" smtClean="0"/>
              <a:t>19</a:t>
            </a:fld>
            <a:endParaRPr lang="en-GB"/>
          </a:p>
        </p:txBody>
      </p:sp>
    </p:spTree>
    <p:extLst>
      <p:ext uri="{BB962C8B-B14F-4D97-AF65-F5344CB8AC3E}">
        <p14:creationId xmlns:p14="http://schemas.microsoft.com/office/powerpoint/2010/main" val="28304531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4888" y="685800"/>
            <a:ext cx="4849812" cy="3429000"/>
          </a:xfrm>
        </p:spPr>
      </p:sp>
      <p:sp>
        <p:nvSpPr>
          <p:cNvPr id="3" name="Notes Placeholder 2"/>
          <p:cNvSpPr>
            <a:spLocks noGrp="1"/>
          </p:cNvSpPr>
          <p:nvPr>
            <p:ph type="body" idx="1"/>
          </p:nvPr>
        </p:nvSpPr>
        <p:spPr/>
        <p:txBody>
          <a:bodyPr/>
          <a:lstStyle/>
          <a:p>
            <a:r>
              <a:rPr lang="en-GB"/>
              <a:t>http://www.worldbank.org/en/results/2013/05/06/education-sector-profile</a:t>
            </a:r>
          </a:p>
          <a:p>
            <a:endParaRPr lang="en-GB"/>
          </a:p>
        </p:txBody>
      </p:sp>
      <p:sp>
        <p:nvSpPr>
          <p:cNvPr id="4" name="Slide Number Placeholder 3"/>
          <p:cNvSpPr>
            <a:spLocks noGrp="1"/>
          </p:cNvSpPr>
          <p:nvPr>
            <p:ph type="sldNum" sz="quarter" idx="10"/>
          </p:nvPr>
        </p:nvSpPr>
        <p:spPr/>
        <p:txBody>
          <a:bodyPr/>
          <a:lstStyle/>
          <a:p>
            <a:fld id="{96E6E80D-1242-4176-95B8-EA7F725333C9}" type="slidenum">
              <a:rPr lang="en-GB" smtClean="0"/>
              <a:t>23</a:t>
            </a:fld>
            <a:endParaRPr lang="en-GB"/>
          </a:p>
        </p:txBody>
      </p:sp>
    </p:spTree>
    <p:extLst>
      <p:ext uri="{BB962C8B-B14F-4D97-AF65-F5344CB8AC3E}">
        <p14:creationId xmlns:p14="http://schemas.microsoft.com/office/powerpoint/2010/main" val="22817558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4888" y="685800"/>
            <a:ext cx="4849812" cy="3429000"/>
          </a:xfrm>
        </p:spPr>
      </p:sp>
      <p:sp>
        <p:nvSpPr>
          <p:cNvPr id="3" name="Notes Placeholder 2"/>
          <p:cNvSpPr>
            <a:spLocks noGrp="1"/>
          </p:cNvSpPr>
          <p:nvPr>
            <p:ph type="body" idx="1"/>
          </p:nvPr>
        </p:nvSpPr>
        <p:spPr/>
        <p:txBody>
          <a:bodyPr/>
          <a:lstStyle/>
          <a:p>
            <a:r>
              <a:rPr lang="en-GB" dirty="0"/>
              <a:t>https://theirworld.org/</a:t>
            </a:r>
          </a:p>
        </p:txBody>
      </p:sp>
      <p:sp>
        <p:nvSpPr>
          <p:cNvPr id="4" name="Slide Number Placeholder 3"/>
          <p:cNvSpPr>
            <a:spLocks noGrp="1"/>
          </p:cNvSpPr>
          <p:nvPr>
            <p:ph type="sldNum" sz="quarter" idx="10"/>
          </p:nvPr>
        </p:nvSpPr>
        <p:spPr/>
        <p:txBody>
          <a:bodyPr/>
          <a:lstStyle/>
          <a:p>
            <a:fld id="{96E6E80D-1242-4176-95B8-EA7F725333C9}" type="slidenum">
              <a:rPr lang="en-GB" smtClean="0"/>
              <a:t>24</a:t>
            </a:fld>
            <a:endParaRPr lang="en-GB"/>
          </a:p>
        </p:txBody>
      </p:sp>
    </p:spTree>
    <p:extLst>
      <p:ext uri="{BB962C8B-B14F-4D97-AF65-F5344CB8AC3E}">
        <p14:creationId xmlns:p14="http://schemas.microsoft.com/office/powerpoint/2010/main" val="6395456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Slide Image Placeholder 1"/>
          <p:cNvSpPr>
            <a:spLocks noGrp="1" noRot="1" noChangeAspect="1"/>
          </p:cNvSpPr>
          <p:nvPr>
            <p:ph type="sldImg"/>
          </p:nvPr>
        </p:nvSpPr>
        <p:spPr bwMode="auto">
          <a:xfrm>
            <a:off x="1004888" y="685800"/>
            <a:ext cx="4848225" cy="3429000"/>
          </a:xfrm>
          <a:noFill/>
          <a:ln>
            <a:solidFill>
              <a:srgbClr val="000000"/>
            </a:solidFill>
            <a:miter lim="800000"/>
            <a:headEnd/>
            <a:tailEnd/>
          </a:ln>
        </p:spPr>
      </p:sp>
      <p:sp>
        <p:nvSpPr>
          <p:cNvPr id="44034" name="Notes Placeholder 2"/>
          <p:cNvSpPr>
            <a:spLocks noGrp="1"/>
          </p:cNvSpPr>
          <p:nvPr>
            <p:ph type="body" idx="1"/>
          </p:nvPr>
        </p:nvSpPr>
        <p:spPr bwMode="auto">
          <a:noFill/>
        </p:spPr>
        <p:txBody>
          <a:bodyPr wrap="square" numCol="1" anchor="t" anchorCtr="0" compatLnSpc="1">
            <a:prstTxWarp prst="textNoShape">
              <a:avLst/>
            </a:prstTxWarp>
          </a:bodyPr>
          <a:lstStyle/>
          <a:p>
            <a:pPr marL="0" indent="0" eaLnBrk="1" hangingPunct="1">
              <a:spcBef>
                <a:spcPct val="0"/>
              </a:spcBef>
              <a:buFontTx/>
              <a:buNone/>
            </a:pPr>
            <a:r>
              <a:rPr lang="en-US" b="1" dirty="0"/>
              <a:t>Logo:</a:t>
            </a:r>
            <a:r>
              <a:rPr lang="en-US" b="1" baseline="0" dirty="0"/>
              <a:t> United Nations</a:t>
            </a:r>
            <a:endParaRPr lang="en-US" b="1" dirty="0"/>
          </a:p>
          <a:p>
            <a:pPr marL="228600" indent="-228600" eaLnBrk="1" hangingPunct="1">
              <a:spcBef>
                <a:spcPct val="0"/>
              </a:spcBef>
              <a:buFontTx/>
              <a:buAutoNum type="arabicPeriod"/>
            </a:pPr>
            <a:endParaRPr lang="en-GB" b="1" dirty="0"/>
          </a:p>
        </p:txBody>
      </p:sp>
      <p:sp>
        <p:nvSpPr>
          <p:cNvPr id="88067"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59A9AE5-FCE3-443E-B4C5-0CC1CB510A5A}" type="slidenum">
              <a:rPr lang="en-GB"/>
              <a:pPr fontAlgn="base">
                <a:spcBef>
                  <a:spcPct val="0"/>
                </a:spcBef>
                <a:spcAft>
                  <a:spcPct val="0"/>
                </a:spcAft>
                <a:defRPr/>
              </a:pPr>
              <a:t>28</a:t>
            </a:fld>
            <a:endParaRPr lang="en-GB"/>
          </a:p>
        </p:txBody>
      </p:sp>
    </p:spTree>
    <p:extLst>
      <p:ext uri="{BB962C8B-B14F-4D97-AF65-F5344CB8AC3E}">
        <p14:creationId xmlns:p14="http://schemas.microsoft.com/office/powerpoint/2010/main" val="325295095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4888" y="685800"/>
            <a:ext cx="4849812" cy="3429000"/>
          </a:xfrm>
        </p:spPr>
      </p:sp>
      <p:sp>
        <p:nvSpPr>
          <p:cNvPr id="3" name="Notes Placeholder 2"/>
          <p:cNvSpPr>
            <a:spLocks noGrp="1"/>
          </p:cNvSpPr>
          <p:nvPr>
            <p:ph type="body" idx="1"/>
          </p:nvPr>
        </p:nvSpPr>
        <p:spPr/>
        <p:txBody>
          <a:bodyPr/>
          <a:lstStyle/>
          <a:p>
            <a:r>
              <a:rPr lang="en-GB" dirty="0"/>
              <a:t>Top left: http://quotesgram.com/malala-famous-quotes/</a:t>
            </a:r>
          </a:p>
          <a:p>
            <a:r>
              <a:rPr lang="en-GB" dirty="0"/>
              <a:t>Top</a:t>
            </a:r>
            <a:r>
              <a:rPr lang="en-GB" baseline="0" dirty="0"/>
              <a:t> right: http://quotes.snydle.com/malala-yousafzai-quotes-and-sayings.html</a:t>
            </a:r>
            <a:endParaRPr lang="en-GB" dirty="0"/>
          </a:p>
          <a:p>
            <a:r>
              <a:rPr lang="en-GB" dirty="0"/>
              <a:t>Bottom left: http://theroadtofreedom.wikidot.com/david-deco</a:t>
            </a:r>
          </a:p>
          <a:p>
            <a:r>
              <a:rPr lang="en-GB" dirty="0"/>
              <a:t>Bottom right: https://shellyoconnell.com/2016/08/01/we-are-powerful/</a:t>
            </a:r>
          </a:p>
        </p:txBody>
      </p:sp>
      <p:sp>
        <p:nvSpPr>
          <p:cNvPr id="4" name="Slide Number Placeholder 3"/>
          <p:cNvSpPr>
            <a:spLocks noGrp="1"/>
          </p:cNvSpPr>
          <p:nvPr>
            <p:ph type="sldNum" sz="quarter" idx="10"/>
          </p:nvPr>
        </p:nvSpPr>
        <p:spPr/>
        <p:txBody>
          <a:bodyPr/>
          <a:lstStyle/>
          <a:p>
            <a:fld id="{96E6E80D-1242-4176-95B8-EA7F725333C9}" type="slidenum">
              <a:rPr lang="en-GB" smtClean="0"/>
              <a:t>31</a:t>
            </a:fld>
            <a:endParaRPr lang="en-GB"/>
          </a:p>
        </p:txBody>
      </p:sp>
    </p:spTree>
    <p:extLst>
      <p:ext uri="{BB962C8B-B14F-4D97-AF65-F5344CB8AC3E}">
        <p14:creationId xmlns:p14="http://schemas.microsoft.com/office/powerpoint/2010/main" val="24094261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4888" y="685800"/>
            <a:ext cx="4849812" cy="3429000"/>
          </a:xfrm>
        </p:spPr>
      </p:sp>
      <p:sp>
        <p:nvSpPr>
          <p:cNvPr id="3" name="Notes Placeholder 2"/>
          <p:cNvSpPr>
            <a:spLocks noGrp="1"/>
          </p:cNvSpPr>
          <p:nvPr>
            <p:ph type="body" idx="1"/>
          </p:nvPr>
        </p:nvSpPr>
        <p:spPr/>
        <p:txBody>
          <a:bodyPr/>
          <a:lstStyle/>
          <a:p>
            <a:r>
              <a:rPr lang="en-GB" dirty="0"/>
              <a:t>Left: http://quotesgram.com/malala-famous-quotes/</a:t>
            </a:r>
          </a:p>
          <a:p>
            <a:r>
              <a:rPr lang="en-GB" dirty="0"/>
              <a:t>Top right:</a:t>
            </a:r>
            <a:r>
              <a:rPr lang="en-GB" baseline="0" dirty="0"/>
              <a:t> http://aws.hackingchristianity.net/wp-content/files/malala-terrorism-education.jpg</a:t>
            </a:r>
          </a:p>
          <a:p>
            <a:r>
              <a:rPr lang="en-GB" baseline="0" dirty="0"/>
              <a:t>Bottom right: http://quotesgram.com/malala-yousafzai-quotes/</a:t>
            </a:r>
          </a:p>
          <a:p>
            <a:endParaRPr lang="en-GB" dirty="0"/>
          </a:p>
        </p:txBody>
      </p:sp>
      <p:sp>
        <p:nvSpPr>
          <p:cNvPr id="4" name="Slide Number Placeholder 3"/>
          <p:cNvSpPr>
            <a:spLocks noGrp="1"/>
          </p:cNvSpPr>
          <p:nvPr>
            <p:ph type="sldNum" sz="quarter" idx="10"/>
          </p:nvPr>
        </p:nvSpPr>
        <p:spPr/>
        <p:txBody>
          <a:bodyPr/>
          <a:lstStyle/>
          <a:p>
            <a:fld id="{96E6E80D-1242-4176-95B8-EA7F725333C9}" type="slidenum">
              <a:rPr lang="en-GB" smtClean="0"/>
              <a:t>32</a:t>
            </a:fld>
            <a:endParaRPr lang="en-GB"/>
          </a:p>
        </p:txBody>
      </p:sp>
    </p:spTree>
    <p:extLst>
      <p:ext uri="{BB962C8B-B14F-4D97-AF65-F5344CB8AC3E}">
        <p14:creationId xmlns:p14="http://schemas.microsoft.com/office/powerpoint/2010/main" val="42538509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
        <p:cNvGrpSpPr/>
        <p:nvPr/>
      </p:nvGrpSpPr>
      <p:grpSpPr>
        <a:xfrm>
          <a:off x="0" y="0"/>
          <a:ext cx="0" cy="0"/>
          <a:chOff x="0" y="0"/>
          <a:chExt cx="0" cy="0"/>
        </a:xfrm>
      </p:grpSpPr>
      <p:sp>
        <p:nvSpPr>
          <p:cNvPr id="62" name="Google Shape;62;g4c6af311c4_0_9: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3" name="Google Shape;63;g4c6af311c4_0_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Google Shape;95;p1: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6" name="Google Shape;96;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5" name="Google Shape;115;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4888" y="685800"/>
            <a:ext cx="4849812" cy="3429000"/>
          </a:xfrm>
        </p:spPr>
      </p:sp>
      <p:sp>
        <p:nvSpPr>
          <p:cNvPr id="3" name="Notes Placeholder 2"/>
          <p:cNvSpPr>
            <a:spLocks noGrp="1"/>
          </p:cNvSpPr>
          <p:nvPr>
            <p:ph type="body" idx="1"/>
          </p:nvPr>
        </p:nvSpPr>
        <p:spPr/>
        <p:txBody>
          <a:bodyPr/>
          <a:lstStyle/>
          <a:p>
            <a:r>
              <a:rPr lang="en-US" dirty="0"/>
              <a:t>Image by </a:t>
            </a:r>
            <a:r>
              <a:rPr lang="en-US" dirty="0">
                <a:hlinkClick r:id="rId3"/>
              </a:rPr>
              <a:t>Cole </a:t>
            </a:r>
            <a:r>
              <a:rPr lang="en-US" dirty="0" err="1">
                <a:hlinkClick r:id="rId3"/>
              </a:rPr>
              <a:t>Stivers</a:t>
            </a:r>
            <a:r>
              <a:rPr lang="en-US" dirty="0"/>
              <a:t> from </a:t>
            </a:r>
            <a:r>
              <a:rPr lang="en-US" dirty="0" err="1">
                <a:hlinkClick r:id="rId4"/>
              </a:rPr>
              <a:t>Pixabay</a:t>
            </a:r>
            <a:endParaRPr lang="en-GB" dirty="0"/>
          </a:p>
        </p:txBody>
      </p:sp>
      <p:sp>
        <p:nvSpPr>
          <p:cNvPr id="4" name="Slide Number Placeholder 3"/>
          <p:cNvSpPr>
            <a:spLocks noGrp="1"/>
          </p:cNvSpPr>
          <p:nvPr>
            <p:ph type="sldNum" sz="quarter" idx="10"/>
          </p:nvPr>
        </p:nvSpPr>
        <p:spPr/>
        <p:txBody>
          <a:bodyPr/>
          <a:lstStyle/>
          <a:p>
            <a:fld id="{96E6E80D-1242-4176-95B8-EA7F725333C9}" type="slidenum">
              <a:rPr lang="en-GB" smtClean="0"/>
              <a:t>11</a:t>
            </a:fld>
            <a:endParaRPr lang="en-GB"/>
          </a:p>
        </p:txBody>
      </p:sp>
    </p:spTree>
    <p:extLst>
      <p:ext uri="{BB962C8B-B14F-4D97-AF65-F5344CB8AC3E}">
        <p14:creationId xmlns:p14="http://schemas.microsoft.com/office/powerpoint/2010/main" val="23497464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4888" y="685800"/>
            <a:ext cx="4849812"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a:t>To learn skills, to be able to read and write, to meet people, to see friends, to get a job when older, to get qualifications, to learn how to get on with people  </a:t>
            </a:r>
          </a:p>
          <a:p>
            <a:endParaRPr lang="en-GB" dirty="0"/>
          </a:p>
        </p:txBody>
      </p:sp>
      <p:sp>
        <p:nvSpPr>
          <p:cNvPr id="4" name="Slide Number Placeholder 3"/>
          <p:cNvSpPr>
            <a:spLocks noGrp="1"/>
          </p:cNvSpPr>
          <p:nvPr>
            <p:ph type="sldNum" sz="quarter" idx="10"/>
          </p:nvPr>
        </p:nvSpPr>
        <p:spPr/>
        <p:txBody>
          <a:bodyPr/>
          <a:lstStyle/>
          <a:p>
            <a:fld id="{2D1A5EF5-7CAD-4548-B2B0-58B351D24C88}" type="slidenum">
              <a:rPr lang="en-GB" smtClean="0"/>
              <a:t>12</a:t>
            </a:fld>
            <a:endParaRPr lang="en-GB"/>
          </a:p>
        </p:txBody>
      </p:sp>
    </p:spTree>
    <p:extLst>
      <p:ext uri="{BB962C8B-B14F-4D97-AF65-F5344CB8AC3E}">
        <p14:creationId xmlns:p14="http://schemas.microsoft.com/office/powerpoint/2010/main" val="18987731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4888" y="685800"/>
            <a:ext cx="4849812" cy="3429000"/>
          </a:xfrm>
        </p:spPr>
      </p:sp>
      <p:sp>
        <p:nvSpPr>
          <p:cNvPr id="3" name="Notes Placeholder 2"/>
          <p:cNvSpPr>
            <a:spLocks noGrp="1"/>
          </p:cNvSpPr>
          <p:nvPr>
            <p:ph type="body" idx="1"/>
          </p:nvPr>
        </p:nvSpPr>
        <p:spPr/>
        <p:txBody>
          <a:bodyPr/>
          <a:lstStyle/>
          <a:p>
            <a:r>
              <a:rPr lang="en-GB" sz="1200" b="1" i="0" u="none" strike="noStrike" kern="1200" baseline="0" dirty="0">
                <a:solidFill>
                  <a:schemeClr val="tx1"/>
                </a:solidFill>
                <a:latin typeface="+mn-lt"/>
                <a:ea typeface="+mn-ea"/>
                <a:cs typeface="+mn-cs"/>
              </a:rPr>
              <a:t>http://www.un.org/sustainabledevelopment</a:t>
            </a:r>
            <a:endParaRPr lang="en-GB" dirty="0"/>
          </a:p>
        </p:txBody>
      </p:sp>
      <p:sp>
        <p:nvSpPr>
          <p:cNvPr id="4" name="Slide Number Placeholder 3"/>
          <p:cNvSpPr>
            <a:spLocks noGrp="1"/>
          </p:cNvSpPr>
          <p:nvPr>
            <p:ph type="sldNum" sz="quarter" idx="10"/>
          </p:nvPr>
        </p:nvSpPr>
        <p:spPr/>
        <p:txBody>
          <a:bodyPr/>
          <a:lstStyle/>
          <a:p>
            <a:fld id="{96E6E80D-1242-4176-95B8-EA7F725333C9}" type="slidenum">
              <a:rPr lang="en-GB" smtClean="0"/>
              <a:t>13</a:t>
            </a:fld>
            <a:endParaRPr lang="en-GB"/>
          </a:p>
        </p:txBody>
      </p:sp>
    </p:spTree>
    <p:extLst>
      <p:ext uri="{BB962C8B-B14F-4D97-AF65-F5344CB8AC3E}">
        <p14:creationId xmlns:p14="http://schemas.microsoft.com/office/powerpoint/2010/main" val="7727985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4888" y="685800"/>
            <a:ext cx="4849812" cy="34290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6E6E80D-1242-4176-95B8-EA7F725333C9}" type="slidenum">
              <a:rPr lang="en-GB" smtClean="0"/>
              <a:t>14</a:t>
            </a:fld>
            <a:endParaRPr lang="en-GB"/>
          </a:p>
        </p:txBody>
      </p:sp>
    </p:spTree>
    <p:extLst>
      <p:ext uri="{BB962C8B-B14F-4D97-AF65-F5344CB8AC3E}">
        <p14:creationId xmlns:p14="http://schemas.microsoft.com/office/powerpoint/2010/main" val="1629988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4888" y="685800"/>
            <a:ext cx="4849812" cy="3429000"/>
          </a:xfrm>
        </p:spPr>
      </p:sp>
      <p:sp>
        <p:nvSpPr>
          <p:cNvPr id="3" name="Notes Placeholder 2"/>
          <p:cNvSpPr>
            <a:spLocks noGrp="1"/>
          </p:cNvSpPr>
          <p:nvPr>
            <p:ph type="body" idx="1"/>
          </p:nvPr>
        </p:nvSpPr>
        <p:spPr/>
        <p:txBody>
          <a:bodyPr/>
          <a:lstStyle/>
          <a:p>
            <a:r>
              <a:rPr lang="en-GB" sz="1200" b="0" i="0" u="none" strike="noStrike" kern="1200" baseline="0" dirty="0">
                <a:solidFill>
                  <a:schemeClr val="tx1"/>
                </a:solidFill>
                <a:latin typeface="+mn-lt"/>
                <a:ea typeface="+mn-ea"/>
                <a:cs typeface="+mn-cs"/>
              </a:rPr>
              <a:t>Identify obstacles to girls’ access to</a:t>
            </a:r>
          </a:p>
          <a:p>
            <a:r>
              <a:rPr lang="en-GB" sz="1200" b="0" i="0" u="none" strike="noStrike" kern="1200" baseline="0" dirty="0">
                <a:solidFill>
                  <a:schemeClr val="tx1"/>
                </a:solidFill>
                <a:latin typeface="+mn-lt"/>
                <a:ea typeface="+mn-ea"/>
                <a:cs typeface="+mn-cs"/>
              </a:rPr>
              <a:t>education, and secondary education</a:t>
            </a:r>
          </a:p>
          <a:p>
            <a:r>
              <a:rPr lang="en-GB" sz="1200" b="0" i="0" u="none" strike="noStrike" kern="1200" baseline="0" dirty="0">
                <a:solidFill>
                  <a:schemeClr val="tx1"/>
                </a:solidFill>
                <a:latin typeface="+mn-lt"/>
                <a:ea typeface="+mn-ea"/>
                <a:cs typeface="+mn-cs"/>
              </a:rPr>
              <a:t>in particular</a:t>
            </a:r>
          </a:p>
          <a:p>
            <a:r>
              <a:rPr lang="en-GB" sz="1200" b="0" i="0" u="none" strike="noStrike" kern="1200" baseline="0" dirty="0">
                <a:solidFill>
                  <a:schemeClr val="tx1"/>
                </a:solidFill>
                <a:latin typeface="+mn-lt"/>
                <a:ea typeface="+mn-ea"/>
                <a:cs typeface="+mn-cs"/>
              </a:rPr>
              <a:t>• Recognise the benefits of increased access</a:t>
            </a:r>
          </a:p>
          <a:p>
            <a:r>
              <a:rPr lang="en-GB" sz="1200" b="0" i="0" u="none" strike="noStrike" kern="1200" baseline="0" dirty="0">
                <a:solidFill>
                  <a:schemeClr val="tx1"/>
                </a:solidFill>
                <a:latin typeface="+mn-lt"/>
                <a:ea typeface="+mn-ea"/>
                <a:cs typeface="+mn-cs"/>
              </a:rPr>
              <a:t>to secondary education for girls</a:t>
            </a:r>
            <a:endParaRPr lang="en-GB" dirty="0"/>
          </a:p>
        </p:txBody>
      </p:sp>
      <p:sp>
        <p:nvSpPr>
          <p:cNvPr id="4" name="Slide Number Placeholder 3"/>
          <p:cNvSpPr>
            <a:spLocks noGrp="1"/>
          </p:cNvSpPr>
          <p:nvPr>
            <p:ph type="sldNum" sz="quarter" idx="10"/>
          </p:nvPr>
        </p:nvSpPr>
        <p:spPr/>
        <p:txBody>
          <a:bodyPr/>
          <a:lstStyle/>
          <a:p>
            <a:fld id="{96E6E80D-1242-4176-95B8-EA7F725333C9}" type="slidenum">
              <a:rPr lang="en-GB" smtClean="0"/>
              <a:t>15</a:t>
            </a:fld>
            <a:endParaRPr lang="en-GB"/>
          </a:p>
        </p:txBody>
      </p:sp>
    </p:spTree>
    <p:extLst>
      <p:ext uri="{BB962C8B-B14F-4D97-AF65-F5344CB8AC3E}">
        <p14:creationId xmlns:p14="http://schemas.microsoft.com/office/powerpoint/2010/main" val="35686501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64478" y="1094388"/>
            <a:ext cx="9963000" cy="3016800"/>
          </a:xfrm>
          <a:prstGeom prst="rect">
            <a:avLst/>
          </a:prstGeom>
          <a:noFill/>
          <a:ln>
            <a:noFill/>
          </a:ln>
        </p:spPr>
        <p:txBody>
          <a:bodyPr spcFirstLastPara="1" wrap="square" lIns="116050" tIns="116050" rIns="116050" bIns="116050" anchor="b" anchorCtr="0">
            <a:noAutofit/>
          </a:bodyPr>
          <a:lstStyle>
            <a:lvl1pPr lvl="0" algn="ctr">
              <a:lnSpc>
                <a:spcPct val="100000"/>
              </a:lnSpc>
              <a:spcBef>
                <a:spcPts val="0"/>
              </a:spcBef>
              <a:spcAft>
                <a:spcPts val="0"/>
              </a:spcAft>
              <a:buSzPts val="6600"/>
              <a:buNone/>
              <a:defRPr sz="6600"/>
            </a:lvl1pPr>
            <a:lvl2pPr lvl="1" algn="ctr">
              <a:lnSpc>
                <a:spcPct val="100000"/>
              </a:lnSpc>
              <a:spcBef>
                <a:spcPts val="0"/>
              </a:spcBef>
              <a:spcAft>
                <a:spcPts val="0"/>
              </a:spcAft>
              <a:buSzPts val="6600"/>
              <a:buNone/>
              <a:defRPr sz="6600"/>
            </a:lvl2pPr>
            <a:lvl3pPr lvl="2" algn="ctr">
              <a:lnSpc>
                <a:spcPct val="100000"/>
              </a:lnSpc>
              <a:spcBef>
                <a:spcPts val="0"/>
              </a:spcBef>
              <a:spcAft>
                <a:spcPts val="0"/>
              </a:spcAft>
              <a:buSzPts val="6600"/>
              <a:buNone/>
              <a:defRPr sz="6600"/>
            </a:lvl3pPr>
            <a:lvl4pPr lvl="3" algn="ctr">
              <a:lnSpc>
                <a:spcPct val="100000"/>
              </a:lnSpc>
              <a:spcBef>
                <a:spcPts val="0"/>
              </a:spcBef>
              <a:spcAft>
                <a:spcPts val="0"/>
              </a:spcAft>
              <a:buSzPts val="6600"/>
              <a:buNone/>
              <a:defRPr sz="6600"/>
            </a:lvl4pPr>
            <a:lvl5pPr lvl="4" algn="ctr">
              <a:lnSpc>
                <a:spcPct val="100000"/>
              </a:lnSpc>
              <a:spcBef>
                <a:spcPts val="0"/>
              </a:spcBef>
              <a:spcAft>
                <a:spcPts val="0"/>
              </a:spcAft>
              <a:buSzPts val="6600"/>
              <a:buNone/>
              <a:defRPr sz="6600"/>
            </a:lvl5pPr>
            <a:lvl6pPr lvl="5" algn="ctr">
              <a:lnSpc>
                <a:spcPct val="100000"/>
              </a:lnSpc>
              <a:spcBef>
                <a:spcPts val="0"/>
              </a:spcBef>
              <a:spcAft>
                <a:spcPts val="0"/>
              </a:spcAft>
              <a:buSzPts val="6600"/>
              <a:buNone/>
              <a:defRPr sz="6600"/>
            </a:lvl6pPr>
            <a:lvl7pPr lvl="6" algn="ctr">
              <a:lnSpc>
                <a:spcPct val="100000"/>
              </a:lnSpc>
              <a:spcBef>
                <a:spcPts val="0"/>
              </a:spcBef>
              <a:spcAft>
                <a:spcPts val="0"/>
              </a:spcAft>
              <a:buSzPts val="6600"/>
              <a:buNone/>
              <a:defRPr sz="6600"/>
            </a:lvl7pPr>
            <a:lvl8pPr lvl="7" algn="ctr">
              <a:lnSpc>
                <a:spcPct val="100000"/>
              </a:lnSpc>
              <a:spcBef>
                <a:spcPts val="0"/>
              </a:spcBef>
              <a:spcAft>
                <a:spcPts val="0"/>
              </a:spcAft>
              <a:buSzPts val="6600"/>
              <a:buNone/>
              <a:defRPr sz="6600"/>
            </a:lvl8pPr>
            <a:lvl9pPr lvl="8" algn="ctr">
              <a:lnSpc>
                <a:spcPct val="100000"/>
              </a:lnSpc>
              <a:spcBef>
                <a:spcPts val="0"/>
              </a:spcBef>
              <a:spcAft>
                <a:spcPts val="0"/>
              </a:spcAft>
              <a:buSzPts val="6600"/>
              <a:buNone/>
              <a:defRPr sz="6600"/>
            </a:lvl9pPr>
          </a:lstStyle>
          <a:p>
            <a:endParaRPr/>
          </a:p>
        </p:txBody>
      </p:sp>
      <p:sp>
        <p:nvSpPr>
          <p:cNvPr id="11" name="Google Shape;11;p2"/>
          <p:cNvSpPr txBox="1">
            <a:spLocks noGrp="1"/>
          </p:cNvSpPr>
          <p:nvPr>
            <p:ph type="subTitle" idx="1"/>
          </p:nvPr>
        </p:nvSpPr>
        <p:spPr>
          <a:xfrm>
            <a:off x="364468" y="4165643"/>
            <a:ext cx="9963000" cy="1164900"/>
          </a:xfrm>
          <a:prstGeom prst="rect">
            <a:avLst/>
          </a:prstGeom>
          <a:noFill/>
          <a:ln>
            <a:noFill/>
          </a:ln>
        </p:spPr>
        <p:txBody>
          <a:bodyPr spcFirstLastPara="1" wrap="square" lIns="116050" tIns="116050" rIns="116050" bIns="116050" anchor="t" anchorCtr="0">
            <a:no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a:endParaRPr/>
          </a:p>
        </p:txBody>
      </p:sp>
      <p:sp>
        <p:nvSpPr>
          <p:cNvPr id="12" name="Google Shape;12;p2"/>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64468" y="1625801"/>
            <a:ext cx="9963000" cy="2886000"/>
          </a:xfrm>
          <a:prstGeom prst="rect">
            <a:avLst/>
          </a:prstGeom>
          <a:noFill/>
          <a:ln>
            <a:noFill/>
          </a:ln>
        </p:spPr>
        <p:txBody>
          <a:bodyPr spcFirstLastPara="1" wrap="square" lIns="116050" tIns="116050" rIns="116050" bIns="116050" anchor="b" anchorCtr="0">
            <a:noAutofit/>
          </a:bodyPr>
          <a:lstStyle>
            <a:lvl1pPr lvl="0" algn="ctr">
              <a:lnSpc>
                <a:spcPct val="100000"/>
              </a:lnSpc>
              <a:spcBef>
                <a:spcPts val="0"/>
              </a:spcBef>
              <a:spcAft>
                <a:spcPts val="0"/>
              </a:spcAft>
              <a:buSzPts val="15200"/>
              <a:buNone/>
              <a:defRPr sz="15200"/>
            </a:lvl1pPr>
            <a:lvl2pPr lvl="1" algn="ctr">
              <a:lnSpc>
                <a:spcPct val="100000"/>
              </a:lnSpc>
              <a:spcBef>
                <a:spcPts val="0"/>
              </a:spcBef>
              <a:spcAft>
                <a:spcPts val="0"/>
              </a:spcAft>
              <a:buSzPts val="15200"/>
              <a:buNone/>
              <a:defRPr sz="15200"/>
            </a:lvl2pPr>
            <a:lvl3pPr lvl="2" algn="ctr">
              <a:lnSpc>
                <a:spcPct val="100000"/>
              </a:lnSpc>
              <a:spcBef>
                <a:spcPts val="0"/>
              </a:spcBef>
              <a:spcAft>
                <a:spcPts val="0"/>
              </a:spcAft>
              <a:buSzPts val="15200"/>
              <a:buNone/>
              <a:defRPr sz="15200"/>
            </a:lvl3pPr>
            <a:lvl4pPr lvl="3" algn="ctr">
              <a:lnSpc>
                <a:spcPct val="100000"/>
              </a:lnSpc>
              <a:spcBef>
                <a:spcPts val="0"/>
              </a:spcBef>
              <a:spcAft>
                <a:spcPts val="0"/>
              </a:spcAft>
              <a:buSzPts val="15200"/>
              <a:buNone/>
              <a:defRPr sz="15200"/>
            </a:lvl4pPr>
            <a:lvl5pPr lvl="4" algn="ctr">
              <a:lnSpc>
                <a:spcPct val="100000"/>
              </a:lnSpc>
              <a:spcBef>
                <a:spcPts val="0"/>
              </a:spcBef>
              <a:spcAft>
                <a:spcPts val="0"/>
              </a:spcAft>
              <a:buSzPts val="15200"/>
              <a:buNone/>
              <a:defRPr sz="15200"/>
            </a:lvl5pPr>
            <a:lvl6pPr lvl="5" algn="ctr">
              <a:lnSpc>
                <a:spcPct val="100000"/>
              </a:lnSpc>
              <a:spcBef>
                <a:spcPts val="0"/>
              </a:spcBef>
              <a:spcAft>
                <a:spcPts val="0"/>
              </a:spcAft>
              <a:buSzPts val="15200"/>
              <a:buNone/>
              <a:defRPr sz="15200"/>
            </a:lvl6pPr>
            <a:lvl7pPr lvl="6" algn="ctr">
              <a:lnSpc>
                <a:spcPct val="100000"/>
              </a:lnSpc>
              <a:spcBef>
                <a:spcPts val="0"/>
              </a:spcBef>
              <a:spcAft>
                <a:spcPts val="0"/>
              </a:spcAft>
              <a:buSzPts val="15200"/>
              <a:buNone/>
              <a:defRPr sz="15200"/>
            </a:lvl7pPr>
            <a:lvl8pPr lvl="7" algn="ctr">
              <a:lnSpc>
                <a:spcPct val="100000"/>
              </a:lnSpc>
              <a:spcBef>
                <a:spcPts val="0"/>
              </a:spcBef>
              <a:spcAft>
                <a:spcPts val="0"/>
              </a:spcAft>
              <a:buSzPts val="15200"/>
              <a:buNone/>
              <a:defRPr sz="15200"/>
            </a:lvl8pPr>
            <a:lvl9pPr lvl="8" algn="ctr">
              <a:lnSpc>
                <a:spcPct val="100000"/>
              </a:lnSpc>
              <a:spcBef>
                <a:spcPts val="0"/>
              </a:spcBef>
              <a:spcAft>
                <a:spcPts val="0"/>
              </a:spcAft>
              <a:buSzPts val="15200"/>
              <a:buNone/>
              <a:defRPr sz="15200"/>
            </a:lvl9pPr>
          </a:lstStyle>
          <a:p>
            <a:r>
              <a:t>xx%</a:t>
            </a:r>
          </a:p>
        </p:txBody>
      </p:sp>
      <p:sp>
        <p:nvSpPr>
          <p:cNvPr id="46" name="Google Shape;46;p11"/>
          <p:cNvSpPr txBox="1">
            <a:spLocks noGrp="1"/>
          </p:cNvSpPr>
          <p:nvPr>
            <p:ph type="body" idx="1"/>
          </p:nvPr>
        </p:nvSpPr>
        <p:spPr>
          <a:xfrm>
            <a:off x="364468" y="4633192"/>
            <a:ext cx="9963000" cy="1911900"/>
          </a:xfrm>
          <a:prstGeom prst="rect">
            <a:avLst/>
          </a:prstGeom>
          <a:noFill/>
          <a:ln>
            <a:noFill/>
          </a:ln>
        </p:spPr>
        <p:txBody>
          <a:bodyPr spcFirstLastPara="1" wrap="square" lIns="116050" tIns="116050" rIns="116050" bIns="116050" anchor="t" anchorCtr="0">
            <a:noAutofit/>
          </a:bodyPr>
          <a:lstStyle>
            <a:lvl1pPr marL="457200" lvl="0" indent="-374650" algn="ctr">
              <a:lnSpc>
                <a:spcPct val="115000"/>
              </a:lnSpc>
              <a:spcBef>
                <a:spcPts val="0"/>
              </a:spcBef>
              <a:spcAft>
                <a:spcPts val="0"/>
              </a:spcAft>
              <a:buSzPts val="2300"/>
              <a:buChar char="●"/>
              <a:defRPr/>
            </a:lvl1pPr>
            <a:lvl2pPr marL="914400" lvl="1" indent="-342900" algn="ctr">
              <a:lnSpc>
                <a:spcPct val="115000"/>
              </a:lnSpc>
              <a:spcBef>
                <a:spcPts val="2000"/>
              </a:spcBef>
              <a:spcAft>
                <a:spcPts val="0"/>
              </a:spcAft>
              <a:buSzPts val="1800"/>
              <a:buChar char="○"/>
              <a:defRPr/>
            </a:lvl2pPr>
            <a:lvl3pPr marL="1371600" lvl="2" indent="-342900" algn="ctr">
              <a:lnSpc>
                <a:spcPct val="115000"/>
              </a:lnSpc>
              <a:spcBef>
                <a:spcPts val="2000"/>
              </a:spcBef>
              <a:spcAft>
                <a:spcPts val="0"/>
              </a:spcAft>
              <a:buSzPts val="1800"/>
              <a:buChar char="■"/>
              <a:defRPr/>
            </a:lvl3pPr>
            <a:lvl4pPr marL="1828800" lvl="3" indent="-342900" algn="ctr">
              <a:lnSpc>
                <a:spcPct val="115000"/>
              </a:lnSpc>
              <a:spcBef>
                <a:spcPts val="2000"/>
              </a:spcBef>
              <a:spcAft>
                <a:spcPts val="0"/>
              </a:spcAft>
              <a:buSzPts val="1800"/>
              <a:buChar char="●"/>
              <a:defRPr/>
            </a:lvl4pPr>
            <a:lvl5pPr marL="2286000" lvl="4" indent="-342900" algn="ctr">
              <a:lnSpc>
                <a:spcPct val="115000"/>
              </a:lnSpc>
              <a:spcBef>
                <a:spcPts val="2000"/>
              </a:spcBef>
              <a:spcAft>
                <a:spcPts val="0"/>
              </a:spcAft>
              <a:buSzPts val="1800"/>
              <a:buChar char="○"/>
              <a:defRPr/>
            </a:lvl5pPr>
            <a:lvl6pPr marL="2743200" lvl="5" indent="-342900" algn="ctr">
              <a:lnSpc>
                <a:spcPct val="115000"/>
              </a:lnSpc>
              <a:spcBef>
                <a:spcPts val="2000"/>
              </a:spcBef>
              <a:spcAft>
                <a:spcPts val="0"/>
              </a:spcAft>
              <a:buSzPts val="1800"/>
              <a:buChar char="■"/>
              <a:defRPr/>
            </a:lvl6pPr>
            <a:lvl7pPr marL="3200400" lvl="6" indent="-342900" algn="ctr">
              <a:lnSpc>
                <a:spcPct val="115000"/>
              </a:lnSpc>
              <a:spcBef>
                <a:spcPts val="2000"/>
              </a:spcBef>
              <a:spcAft>
                <a:spcPts val="0"/>
              </a:spcAft>
              <a:buSzPts val="1800"/>
              <a:buChar char="●"/>
              <a:defRPr/>
            </a:lvl7pPr>
            <a:lvl8pPr marL="3657600" lvl="7" indent="-342900" algn="ctr">
              <a:lnSpc>
                <a:spcPct val="115000"/>
              </a:lnSpc>
              <a:spcBef>
                <a:spcPts val="2000"/>
              </a:spcBef>
              <a:spcAft>
                <a:spcPts val="0"/>
              </a:spcAft>
              <a:buSzPts val="1800"/>
              <a:buChar char="○"/>
              <a:defRPr/>
            </a:lvl8pPr>
            <a:lvl9pPr marL="4114800" lvl="8" indent="-342900" algn="ctr">
              <a:lnSpc>
                <a:spcPct val="115000"/>
              </a:lnSpc>
              <a:spcBef>
                <a:spcPts val="2000"/>
              </a:spcBef>
              <a:spcAft>
                <a:spcPts val="2000"/>
              </a:spcAft>
              <a:buSzPts val="1800"/>
              <a:buChar char="■"/>
              <a:defRPr/>
            </a:lvl9pPr>
          </a:lstStyle>
          <a:p>
            <a:endParaRPr/>
          </a:p>
        </p:txBody>
      </p:sp>
      <p:sp>
        <p:nvSpPr>
          <p:cNvPr id="47" name="Google Shape;47;p11"/>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18C63EB3-BEC3-41E4-A02B-6870DB589CB5}" type="datetimeFigureOut">
              <a:rPr lang="en-GB" smtClean="0"/>
              <a:t>12/03/2020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2802410-146C-455E-B93D-5CB8113CDAA9}" type="slidenum">
              <a:rPr lang="en-GB" smtClean="0"/>
              <a:t>‹#›</a:t>
            </a:fld>
            <a:endParaRPr lang="en-GB"/>
          </a:p>
        </p:txBody>
      </p:sp>
    </p:spTree>
    <p:extLst>
      <p:ext uri="{BB962C8B-B14F-4D97-AF65-F5344CB8AC3E}">
        <p14:creationId xmlns:p14="http://schemas.microsoft.com/office/powerpoint/2010/main" val="40538685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64468" y="3161354"/>
            <a:ext cx="9963000" cy="1237200"/>
          </a:xfrm>
          <a:prstGeom prst="rect">
            <a:avLst/>
          </a:prstGeom>
          <a:noFill/>
          <a:ln>
            <a:noFill/>
          </a:ln>
        </p:spPr>
        <p:txBody>
          <a:bodyPr spcFirstLastPara="1" wrap="square" lIns="116050" tIns="116050" rIns="116050" bIns="116050" anchor="ctr" anchorCtr="0">
            <a:noAutofit/>
          </a:bodyPr>
          <a:lstStyle>
            <a:lvl1pPr lvl="0" algn="ctr">
              <a:lnSpc>
                <a:spcPct val="100000"/>
              </a:lnSpc>
              <a:spcBef>
                <a:spcPts val="0"/>
              </a:spcBef>
              <a:spcAft>
                <a:spcPts val="0"/>
              </a:spcAft>
              <a:buSzPts val="4600"/>
              <a:buNone/>
              <a:defRPr sz="4600"/>
            </a:lvl1pPr>
            <a:lvl2pPr lvl="1" algn="ctr">
              <a:lnSpc>
                <a:spcPct val="100000"/>
              </a:lnSpc>
              <a:spcBef>
                <a:spcPts val="0"/>
              </a:spcBef>
              <a:spcAft>
                <a:spcPts val="0"/>
              </a:spcAft>
              <a:buSzPts val="4600"/>
              <a:buNone/>
              <a:defRPr sz="4600"/>
            </a:lvl2pPr>
            <a:lvl3pPr lvl="2" algn="ctr">
              <a:lnSpc>
                <a:spcPct val="100000"/>
              </a:lnSpc>
              <a:spcBef>
                <a:spcPts val="0"/>
              </a:spcBef>
              <a:spcAft>
                <a:spcPts val="0"/>
              </a:spcAft>
              <a:buSzPts val="4600"/>
              <a:buNone/>
              <a:defRPr sz="4600"/>
            </a:lvl3pPr>
            <a:lvl4pPr lvl="3" algn="ctr">
              <a:lnSpc>
                <a:spcPct val="100000"/>
              </a:lnSpc>
              <a:spcBef>
                <a:spcPts val="0"/>
              </a:spcBef>
              <a:spcAft>
                <a:spcPts val="0"/>
              </a:spcAft>
              <a:buSzPts val="4600"/>
              <a:buNone/>
              <a:defRPr sz="4600"/>
            </a:lvl4pPr>
            <a:lvl5pPr lvl="4" algn="ctr">
              <a:lnSpc>
                <a:spcPct val="100000"/>
              </a:lnSpc>
              <a:spcBef>
                <a:spcPts val="0"/>
              </a:spcBef>
              <a:spcAft>
                <a:spcPts val="0"/>
              </a:spcAft>
              <a:buSzPts val="4600"/>
              <a:buNone/>
              <a:defRPr sz="4600"/>
            </a:lvl5pPr>
            <a:lvl6pPr lvl="5" algn="ctr">
              <a:lnSpc>
                <a:spcPct val="100000"/>
              </a:lnSpc>
              <a:spcBef>
                <a:spcPts val="0"/>
              </a:spcBef>
              <a:spcAft>
                <a:spcPts val="0"/>
              </a:spcAft>
              <a:buSzPts val="4600"/>
              <a:buNone/>
              <a:defRPr sz="4600"/>
            </a:lvl6pPr>
            <a:lvl7pPr lvl="6" algn="ctr">
              <a:lnSpc>
                <a:spcPct val="100000"/>
              </a:lnSpc>
              <a:spcBef>
                <a:spcPts val="0"/>
              </a:spcBef>
              <a:spcAft>
                <a:spcPts val="0"/>
              </a:spcAft>
              <a:buSzPts val="4600"/>
              <a:buNone/>
              <a:defRPr sz="4600"/>
            </a:lvl7pPr>
            <a:lvl8pPr lvl="7" algn="ctr">
              <a:lnSpc>
                <a:spcPct val="100000"/>
              </a:lnSpc>
              <a:spcBef>
                <a:spcPts val="0"/>
              </a:spcBef>
              <a:spcAft>
                <a:spcPts val="0"/>
              </a:spcAft>
              <a:buSzPts val="4600"/>
              <a:buNone/>
              <a:defRPr sz="4600"/>
            </a:lvl8pPr>
            <a:lvl9pPr lvl="8" algn="ctr">
              <a:lnSpc>
                <a:spcPct val="100000"/>
              </a:lnSpc>
              <a:spcBef>
                <a:spcPts val="0"/>
              </a:spcBef>
              <a:spcAft>
                <a:spcPts val="0"/>
              </a:spcAft>
              <a:buSzPts val="4600"/>
              <a:buNone/>
              <a:defRPr sz="4600"/>
            </a:lvl9pPr>
          </a:lstStyle>
          <a:p>
            <a:endParaRPr/>
          </a:p>
        </p:txBody>
      </p:sp>
      <p:sp>
        <p:nvSpPr>
          <p:cNvPr id="15" name="Google Shape;15;p3"/>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64468" y="654105"/>
            <a:ext cx="9963000" cy="841800"/>
          </a:xfrm>
          <a:prstGeom prst="rect">
            <a:avLst/>
          </a:prstGeom>
          <a:noFill/>
          <a:ln>
            <a:noFill/>
          </a:ln>
        </p:spPr>
        <p:txBody>
          <a:bodyPr spcFirstLastPara="1" wrap="square" lIns="116050" tIns="116050" rIns="116050" bIns="116050" anchor="t" anchorCtr="0">
            <a:noAutofit/>
          </a:bodyPr>
          <a:lstStyle>
            <a:lvl1pPr lvl="0" algn="l">
              <a:lnSpc>
                <a:spcPct val="100000"/>
              </a:lnSpc>
              <a:spcBef>
                <a:spcPts val="0"/>
              </a:spcBef>
              <a:spcAft>
                <a:spcPts val="0"/>
              </a:spcAft>
              <a:buSzPts val="3600"/>
              <a:buNone/>
              <a:defRPr/>
            </a:lvl1pPr>
            <a:lvl2pPr lvl="1" algn="l">
              <a:lnSpc>
                <a:spcPct val="100000"/>
              </a:lnSpc>
              <a:spcBef>
                <a:spcPts val="0"/>
              </a:spcBef>
              <a:spcAft>
                <a:spcPts val="0"/>
              </a:spcAft>
              <a:buSzPts val="3600"/>
              <a:buNone/>
              <a:defRPr/>
            </a:lvl2pPr>
            <a:lvl3pPr lvl="2" algn="l">
              <a:lnSpc>
                <a:spcPct val="100000"/>
              </a:lnSpc>
              <a:spcBef>
                <a:spcPts val="0"/>
              </a:spcBef>
              <a:spcAft>
                <a:spcPts val="0"/>
              </a:spcAft>
              <a:buSzPts val="3600"/>
              <a:buNone/>
              <a:defRPr/>
            </a:lvl3pPr>
            <a:lvl4pPr lvl="3" algn="l">
              <a:lnSpc>
                <a:spcPct val="100000"/>
              </a:lnSpc>
              <a:spcBef>
                <a:spcPts val="0"/>
              </a:spcBef>
              <a:spcAft>
                <a:spcPts val="0"/>
              </a:spcAft>
              <a:buSzPts val="3600"/>
              <a:buNone/>
              <a:defRPr/>
            </a:lvl4pPr>
            <a:lvl5pPr lvl="4" algn="l">
              <a:lnSpc>
                <a:spcPct val="100000"/>
              </a:lnSpc>
              <a:spcBef>
                <a:spcPts val="0"/>
              </a:spcBef>
              <a:spcAft>
                <a:spcPts val="0"/>
              </a:spcAft>
              <a:buSzPts val="3600"/>
              <a:buNone/>
              <a:defRPr/>
            </a:lvl5pPr>
            <a:lvl6pPr lvl="5" algn="l">
              <a:lnSpc>
                <a:spcPct val="100000"/>
              </a:lnSpc>
              <a:spcBef>
                <a:spcPts val="0"/>
              </a:spcBef>
              <a:spcAft>
                <a:spcPts val="0"/>
              </a:spcAft>
              <a:buSzPts val="3600"/>
              <a:buNone/>
              <a:defRPr/>
            </a:lvl6pPr>
            <a:lvl7pPr lvl="6" algn="l">
              <a:lnSpc>
                <a:spcPct val="100000"/>
              </a:lnSpc>
              <a:spcBef>
                <a:spcPts val="0"/>
              </a:spcBef>
              <a:spcAft>
                <a:spcPts val="0"/>
              </a:spcAft>
              <a:buSzPts val="3600"/>
              <a:buNone/>
              <a:defRPr/>
            </a:lvl7pPr>
            <a:lvl8pPr lvl="7" algn="l">
              <a:lnSpc>
                <a:spcPct val="100000"/>
              </a:lnSpc>
              <a:spcBef>
                <a:spcPts val="0"/>
              </a:spcBef>
              <a:spcAft>
                <a:spcPts val="0"/>
              </a:spcAft>
              <a:buSzPts val="3600"/>
              <a:buNone/>
              <a:defRPr/>
            </a:lvl8pPr>
            <a:lvl9pPr lvl="8" algn="l">
              <a:lnSpc>
                <a:spcPct val="100000"/>
              </a:lnSpc>
              <a:spcBef>
                <a:spcPts val="0"/>
              </a:spcBef>
              <a:spcAft>
                <a:spcPts val="0"/>
              </a:spcAft>
              <a:buSzPts val="3600"/>
              <a:buNone/>
              <a:defRPr/>
            </a:lvl9pPr>
          </a:lstStyle>
          <a:p>
            <a:endParaRPr/>
          </a:p>
        </p:txBody>
      </p:sp>
      <p:sp>
        <p:nvSpPr>
          <p:cNvPr id="18" name="Google Shape;18;p4"/>
          <p:cNvSpPr txBox="1">
            <a:spLocks noGrp="1"/>
          </p:cNvSpPr>
          <p:nvPr>
            <p:ph type="body" idx="1"/>
          </p:nvPr>
        </p:nvSpPr>
        <p:spPr>
          <a:xfrm>
            <a:off x="364468" y="1693927"/>
            <a:ext cx="9963000" cy="5021400"/>
          </a:xfrm>
          <a:prstGeom prst="rect">
            <a:avLst/>
          </a:prstGeom>
          <a:noFill/>
          <a:ln>
            <a:noFill/>
          </a:ln>
        </p:spPr>
        <p:txBody>
          <a:bodyPr spcFirstLastPara="1" wrap="square" lIns="116050" tIns="116050" rIns="116050" bIns="116050" anchor="t" anchorCtr="0">
            <a:noAutofit/>
          </a:bodyPr>
          <a:lstStyle>
            <a:lvl1pPr marL="457200" lvl="0" indent="-374650" algn="l">
              <a:lnSpc>
                <a:spcPct val="115000"/>
              </a:lnSpc>
              <a:spcBef>
                <a:spcPts val="0"/>
              </a:spcBef>
              <a:spcAft>
                <a:spcPts val="0"/>
              </a:spcAft>
              <a:buSzPts val="2300"/>
              <a:buChar char="●"/>
              <a:defRPr/>
            </a:lvl1pPr>
            <a:lvl2pPr marL="914400" lvl="1" indent="-342900" algn="l">
              <a:lnSpc>
                <a:spcPct val="115000"/>
              </a:lnSpc>
              <a:spcBef>
                <a:spcPts val="2000"/>
              </a:spcBef>
              <a:spcAft>
                <a:spcPts val="0"/>
              </a:spcAft>
              <a:buSzPts val="1800"/>
              <a:buChar char="○"/>
              <a:defRPr/>
            </a:lvl2pPr>
            <a:lvl3pPr marL="1371600" lvl="2" indent="-342900" algn="l">
              <a:lnSpc>
                <a:spcPct val="115000"/>
              </a:lnSpc>
              <a:spcBef>
                <a:spcPts val="2000"/>
              </a:spcBef>
              <a:spcAft>
                <a:spcPts val="0"/>
              </a:spcAft>
              <a:buSzPts val="1800"/>
              <a:buChar char="■"/>
              <a:defRPr/>
            </a:lvl3pPr>
            <a:lvl4pPr marL="1828800" lvl="3" indent="-342900" algn="l">
              <a:lnSpc>
                <a:spcPct val="115000"/>
              </a:lnSpc>
              <a:spcBef>
                <a:spcPts val="2000"/>
              </a:spcBef>
              <a:spcAft>
                <a:spcPts val="0"/>
              </a:spcAft>
              <a:buSzPts val="1800"/>
              <a:buChar char="●"/>
              <a:defRPr/>
            </a:lvl4pPr>
            <a:lvl5pPr marL="2286000" lvl="4" indent="-342900" algn="l">
              <a:lnSpc>
                <a:spcPct val="115000"/>
              </a:lnSpc>
              <a:spcBef>
                <a:spcPts val="2000"/>
              </a:spcBef>
              <a:spcAft>
                <a:spcPts val="0"/>
              </a:spcAft>
              <a:buSzPts val="1800"/>
              <a:buChar char="○"/>
              <a:defRPr/>
            </a:lvl5pPr>
            <a:lvl6pPr marL="2743200" lvl="5" indent="-342900" algn="l">
              <a:lnSpc>
                <a:spcPct val="115000"/>
              </a:lnSpc>
              <a:spcBef>
                <a:spcPts val="2000"/>
              </a:spcBef>
              <a:spcAft>
                <a:spcPts val="0"/>
              </a:spcAft>
              <a:buSzPts val="1800"/>
              <a:buChar char="■"/>
              <a:defRPr/>
            </a:lvl6pPr>
            <a:lvl7pPr marL="3200400" lvl="6" indent="-342900" algn="l">
              <a:lnSpc>
                <a:spcPct val="115000"/>
              </a:lnSpc>
              <a:spcBef>
                <a:spcPts val="2000"/>
              </a:spcBef>
              <a:spcAft>
                <a:spcPts val="0"/>
              </a:spcAft>
              <a:buSzPts val="1800"/>
              <a:buChar char="●"/>
              <a:defRPr/>
            </a:lvl7pPr>
            <a:lvl8pPr marL="3657600" lvl="7" indent="-342900" algn="l">
              <a:lnSpc>
                <a:spcPct val="115000"/>
              </a:lnSpc>
              <a:spcBef>
                <a:spcPts val="2000"/>
              </a:spcBef>
              <a:spcAft>
                <a:spcPts val="0"/>
              </a:spcAft>
              <a:buSzPts val="1800"/>
              <a:buChar char="○"/>
              <a:defRPr/>
            </a:lvl8pPr>
            <a:lvl9pPr marL="4114800" lvl="8" indent="-342900" algn="l">
              <a:lnSpc>
                <a:spcPct val="115000"/>
              </a:lnSpc>
              <a:spcBef>
                <a:spcPts val="2000"/>
              </a:spcBef>
              <a:spcAft>
                <a:spcPts val="2000"/>
              </a:spcAft>
              <a:buSzPts val="1800"/>
              <a:buChar char="■"/>
              <a:defRPr/>
            </a:lvl9pPr>
          </a:lstStyle>
          <a:p>
            <a:endParaRPr/>
          </a:p>
        </p:txBody>
      </p:sp>
      <p:sp>
        <p:nvSpPr>
          <p:cNvPr id="19" name="Google Shape;19;p4"/>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64468" y="654105"/>
            <a:ext cx="9963000" cy="841800"/>
          </a:xfrm>
          <a:prstGeom prst="rect">
            <a:avLst/>
          </a:prstGeom>
          <a:noFill/>
          <a:ln>
            <a:noFill/>
          </a:ln>
        </p:spPr>
        <p:txBody>
          <a:bodyPr spcFirstLastPara="1" wrap="square" lIns="116050" tIns="116050" rIns="116050" bIns="116050" anchor="t" anchorCtr="0">
            <a:noAutofit/>
          </a:bodyPr>
          <a:lstStyle>
            <a:lvl1pPr lvl="0" algn="l">
              <a:lnSpc>
                <a:spcPct val="100000"/>
              </a:lnSpc>
              <a:spcBef>
                <a:spcPts val="0"/>
              </a:spcBef>
              <a:spcAft>
                <a:spcPts val="0"/>
              </a:spcAft>
              <a:buSzPts val="3600"/>
              <a:buNone/>
              <a:defRPr/>
            </a:lvl1pPr>
            <a:lvl2pPr lvl="1" algn="l">
              <a:lnSpc>
                <a:spcPct val="100000"/>
              </a:lnSpc>
              <a:spcBef>
                <a:spcPts val="0"/>
              </a:spcBef>
              <a:spcAft>
                <a:spcPts val="0"/>
              </a:spcAft>
              <a:buSzPts val="3600"/>
              <a:buNone/>
              <a:defRPr/>
            </a:lvl2pPr>
            <a:lvl3pPr lvl="2" algn="l">
              <a:lnSpc>
                <a:spcPct val="100000"/>
              </a:lnSpc>
              <a:spcBef>
                <a:spcPts val="0"/>
              </a:spcBef>
              <a:spcAft>
                <a:spcPts val="0"/>
              </a:spcAft>
              <a:buSzPts val="3600"/>
              <a:buNone/>
              <a:defRPr/>
            </a:lvl3pPr>
            <a:lvl4pPr lvl="3" algn="l">
              <a:lnSpc>
                <a:spcPct val="100000"/>
              </a:lnSpc>
              <a:spcBef>
                <a:spcPts val="0"/>
              </a:spcBef>
              <a:spcAft>
                <a:spcPts val="0"/>
              </a:spcAft>
              <a:buSzPts val="3600"/>
              <a:buNone/>
              <a:defRPr/>
            </a:lvl4pPr>
            <a:lvl5pPr lvl="4" algn="l">
              <a:lnSpc>
                <a:spcPct val="100000"/>
              </a:lnSpc>
              <a:spcBef>
                <a:spcPts val="0"/>
              </a:spcBef>
              <a:spcAft>
                <a:spcPts val="0"/>
              </a:spcAft>
              <a:buSzPts val="3600"/>
              <a:buNone/>
              <a:defRPr/>
            </a:lvl5pPr>
            <a:lvl6pPr lvl="5" algn="l">
              <a:lnSpc>
                <a:spcPct val="100000"/>
              </a:lnSpc>
              <a:spcBef>
                <a:spcPts val="0"/>
              </a:spcBef>
              <a:spcAft>
                <a:spcPts val="0"/>
              </a:spcAft>
              <a:buSzPts val="3600"/>
              <a:buNone/>
              <a:defRPr/>
            </a:lvl6pPr>
            <a:lvl7pPr lvl="6" algn="l">
              <a:lnSpc>
                <a:spcPct val="100000"/>
              </a:lnSpc>
              <a:spcBef>
                <a:spcPts val="0"/>
              </a:spcBef>
              <a:spcAft>
                <a:spcPts val="0"/>
              </a:spcAft>
              <a:buSzPts val="3600"/>
              <a:buNone/>
              <a:defRPr/>
            </a:lvl7pPr>
            <a:lvl8pPr lvl="7" algn="l">
              <a:lnSpc>
                <a:spcPct val="100000"/>
              </a:lnSpc>
              <a:spcBef>
                <a:spcPts val="0"/>
              </a:spcBef>
              <a:spcAft>
                <a:spcPts val="0"/>
              </a:spcAft>
              <a:buSzPts val="3600"/>
              <a:buNone/>
              <a:defRPr/>
            </a:lvl8pPr>
            <a:lvl9pPr lvl="8" algn="l">
              <a:lnSpc>
                <a:spcPct val="100000"/>
              </a:lnSpc>
              <a:spcBef>
                <a:spcPts val="0"/>
              </a:spcBef>
              <a:spcAft>
                <a:spcPts val="0"/>
              </a:spcAft>
              <a:buSzPts val="3600"/>
              <a:buNone/>
              <a:defRPr/>
            </a:lvl9pPr>
          </a:lstStyle>
          <a:p>
            <a:endParaRPr/>
          </a:p>
        </p:txBody>
      </p:sp>
      <p:sp>
        <p:nvSpPr>
          <p:cNvPr id="22" name="Google Shape;22;p5"/>
          <p:cNvSpPr txBox="1">
            <a:spLocks noGrp="1"/>
          </p:cNvSpPr>
          <p:nvPr>
            <p:ph type="body" idx="1"/>
          </p:nvPr>
        </p:nvSpPr>
        <p:spPr>
          <a:xfrm>
            <a:off x="364468" y="1693927"/>
            <a:ext cx="4677000" cy="5021400"/>
          </a:xfrm>
          <a:prstGeom prst="rect">
            <a:avLst/>
          </a:prstGeom>
          <a:noFill/>
          <a:ln>
            <a:noFill/>
          </a:ln>
        </p:spPr>
        <p:txBody>
          <a:bodyPr spcFirstLastPara="1" wrap="square" lIns="116050" tIns="116050" rIns="116050" bIns="116050" anchor="t" anchorCtr="0">
            <a:noAutofit/>
          </a:bodyPr>
          <a:lstStyle>
            <a:lvl1pPr marL="457200" lvl="0" indent="-342900" algn="l">
              <a:lnSpc>
                <a:spcPct val="115000"/>
              </a:lnSpc>
              <a:spcBef>
                <a:spcPts val="0"/>
              </a:spcBef>
              <a:spcAft>
                <a:spcPts val="0"/>
              </a:spcAft>
              <a:buSzPts val="1800"/>
              <a:buChar char="●"/>
              <a:defRPr sz="1800"/>
            </a:lvl1pPr>
            <a:lvl2pPr marL="914400" lvl="1" indent="-323850" algn="l">
              <a:lnSpc>
                <a:spcPct val="115000"/>
              </a:lnSpc>
              <a:spcBef>
                <a:spcPts val="2000"/>
              </a:spcBef>
              <a:spcAft>
                <a:spcPts val="0"/>
              </a:spcAft>
              <a:buSzPts val="1500"/>
              <a:buChar char="○"/>
              <a:defRPr sz="1500"/>
            </a:lvl2pPr>
            <a:lvl3pPr marL="1371600" lvl="2" indent="-323850" algn="l">
              <a:lnSpc>
                <a:spcPct val="115000"/>
              </a:lnSpc>
              <a:spcBef>
                <a:spcPts val="2000"/>
              </a:spcBef>
              <a:spcAft>
                <a:spcPts val="0"/>
              </a:spcAft>
              <a:buSzPts val="1500"/>
              <a:buChar char="■"/>
              <a:defRPr sz="1500"/>
            </a:lvl3pPr>
            <a:lvl4pPr marL="1828800" lvl="3" indent="-323850" algn="l">
              <a:lnSpc>
                <a:spcPct val="115000"/>
              </a:lnSpc>
              <a:spcBef>
                <a:spcPts val="2000"/>
              </a:spcBef>
              <a:spcAft>
                <a:spcPts val="0"/>
              </a:spcAft>
              <a:buSzPts val="1500"/>
              <a:buChar char="●"/>
              <a:defRPr sz="1500"/>
            </a:lvl4pPr>
            <a:lvl5pPr marL="2286000" lvl="4" indent="-323850" algn="l">
              <a:lnSpc>
                <a:spcPct val="115000"/>
              </a:lnSpc>
              <a:spcBef>
                <a:spcPts val="2000"/>
              </a:spcBef>
              <a:spcAft>
                <a:spcPts val="0"/>
              </a:spcAft>
              <a:buSzPts val="1500"/>
              <a:buChar char="○"/>
              <a:defRPr sz="1500"/>
            </a:lvl5pPr>
            <a:lvl6pPr marL="2743200" lvl="5" indent="-323850" algn="l">
              <a:lnSpc>
                <a:spcPct val="115000"/>
              </a:lnSpc>
              <a:spcBef>
                <a:spcPts val="2000"/>
              </a:spcBef>
              <a:spcAft>
                <a:spcPts val="0"/>
              </a:spcAft>
              <a:buSzPts val="1500"/>
              <a:buChar char="■"/>
              <a:defRPr sz="1500"/>
            </a:lvl6pPr>
            <a:lvl7pPr marL="3200400" lvl="6" indent="-323850" algn="l">
              <a:lnSpc>
                <a:spcPct val="115000"/>
              </a:lnSpc>
              <a:spcBef>
                <a:spcPts val="2000"/>
              </a:spcBef>
              <a:spcAft>
                <a:spcPts val="0"/>
              </a:spcAft>
              <a:buSzPts val="1500"/>
              <a:buChar char="●"/>
              <a:defRPr sz="1500"/>
            </a:lvl7pPr>
            <a:lvl8pPr marL="3657600" lvl="7" indent="-323850" algn="l">
              <a:lnSpc>
                <a:spcPct val="115000"/>
              </a:lnSpc>
              <a:spcBef>
                <a:spcPts val="2000"/>
              </a:spcBef>
              <a:spcAft>
                <a:spcPts val="0"/>
              </a:spcAft>
              <a:buSzPts val="1500"/>
              <a:buChar char="○"/>
              <a:defRPr sz="1500"/>
            </a:lvl8pPr>
            <a:lvl9pPr marL="4114800" lvl="8" indent="-323850" algn="l">
              <a:lnSpc>
                <a:spcPct val="115000"/>
              </a:lnSpc>
              <a:spcBef>
                <a:spcPts val="2000"/>
              </a:spcBef>
              <a:spcAft>
                <a:spcPts val="2000"/>
              </a:spcAft>
              <a:buSzPts val="1500"/>
              <a:buChar char="■"/>
              <a:defRPr sz="1500"/>
            </a:lvl9pPr>
          </a:lstStyle>
          <a:p>
            <a:endParaRPr/>
          </a:p>
        </p:txBody>
      </p:sp>
      <p:sp>
        <p:nvSpPr>
          <p:cNvPr id="23" name="Google Shape;23;p5"/>
          <p:cNvSpPr txBox="1">
            <a:spLocks noGrp="1"/>
          </p:cNvSpPr>
          <p:nvPr>
            <p:ph type="body" idx="2"/>
          </p:nvPr>
        </p:nvSpPr>
        <p:spPr>
          <a:xfrm>
            <a:off x="5650483" y="1693927"/>
            <a:ext cx="4677000" cy="5021400"/>
          </a:xfrm>
          <a:prstGeom prst="rect">
            <a:avLst/>
          </a:prstGeom>
          <a:noFill/>
          <a:ln>
            <a:noFill/>
          </a:ln>
        </p:spPr>
        <p:txBody>
          <a:bodyPr spcFirstLastPara="1" wrap="square" lIns="116050" tIns="116050" rIns="116050" bIns="116050" anchor="t" anchorCtr="0">
            <a:noAutofit/>
          </a:bodyPr>
          <a:lstStyle>
            <a:lvl1pPr marL="457200" lvl="0" indent="-342900" algn="l">
              <a:lnSpc>
                <a:spcPct val="115000"/>
              </a:lnSpc>
              <a:spcBef>
                <a:spcPts val="0"/>
              </a:spcBef>
              <a:spcAft>
                <a:spcPts val="0"/>
              </a:spcAft>
              <a:buSzPts val="1800"/>
              <a:buChar char="●"/>
              <a:defRPr sz="1800"/>
            </a:lvl1pPr>
            <a:lvl2pPr marL="914400" lvl="1" indent="-323850" algn="l">
              <a:lnSpc>
                <a:spcPct val="115000"/>
              </a:lnSpc>
              <a:spcBef>
                <a:spcPts val="2000"/>
              </a:spcBef>
              <a:spcAft>
                <a:spcPts val="0"/>
              </a:spcAft>
              <a:buSzPts val="1500"/>
              <a:buChar char="○"/>
              <a:defRPr sz="1500"/>
            </a:lvl2pPr>
            <a:lvl3pPr marL="1371600" lvl="2" indent="-323850" algn="l">
              <a:lnSpc>
                <a:spcPct val="115000"/>
              </a:lnSpc>
              <a:spcBef>
                <a:spcPts val="2000"/>
              </a:spcBef>
              <a:spcAft>
                <a:spcPts val="0"/>
              </a:spcAft>
              <a:buSzPts val="1500"/>
              <a:buChar char="■"/>
              <a:defRPr sz="1500"/>
            </a:lvl3pPr>
            <a:lvl4pPr marL="1828800" lvl="3" indent="-323850" algn="l">
              <a:lnSpc>
                <a:spcPct val="115000"/>
              </a:lnSpc>
              <a:spcBef>
                <a:spcPts val="2000"/>
              </a:spcBef>
              <a:spcAft>
                <a:spcPts val="0"/>
              </a:spcAft>
              <a:buSzPts val="1500"/>
              <a:buChar char="●"/>
              <a:defRPr sz="1500"/>
            </a:lvl4pPr>
            <a:lvl5pPr marL="2286000" lvl="4" indent="-323850" algn="l">
              <a:lnSpc>
                <a:spcPct val="115000"/>
              </a:lnSpc>
              <a:spcBef>
                <a:spcPts val="2000"/>
              </a:spcBef>
              <a:spcAft>
                <a:spcPts val="0"/>
              </a:spcAft>
              <a:buSzPts val="1500"/>
              <a:buChar char="○"/>
              <a:defRPr sz="1500"/>
            </a:lvl5pPr>
            <a:lvl6pPr marL="2743200" lvl="5" indent="-323850" algn="l">
              <a:lnSpc>
                <a:spcPct val="115000"/>
              </a:lnSpc>
              <a:spcBef>
                <a:spcPts val="2000"/>
              </a:spcBef>
              <a:spcAft>
                <a:spcPts val="0"/>
              </a:spcAft>
              <a:buSzPts val="1500"/>
              <a:buChar char="■"/>
              <a:defRPr sz="1500"/>
            </a:lvl6pPr>
            <a:lvl7pPr marL="3200400" lvl="6" indent="-323850" algn="l">
              <a:lnSpc>
                <a:spcPct val="115000"/>
              </a:lnSpc>
              <a:spcBef>
                <a:spcPts val="2000"/>
              </a:spcBef>
              <a:spcAft>
                <a:spcPts val="0"/>
              </a:spcAft>
              <a:buSzPts val="1500"/>
              <a:buChar char="●"/>
              <a:defRPr sz="1500"/>
            </a:lvl7pPr>
            <a:lvl8pPr marL="3657600" lvl="7" indent="-323850" algn="l">
              <a:lnSpc>
                <a:spcPct val="115000"/>
              </a:lnSpc>
              <a:spcBef>
                <a:spcPts val="2000"/>
              </a:spcBef>
              <a:spcAft>
                <a:spcPts val="0"/>
              </a:spcAft>
              <a:buSzPts val="1500"/>
              <a:buChar char="○"/>
              <a:defRPr sz="1500"/>
            </a:lvl8pPr>
            <a:lvl9pPr marL="4114800" lvl="8" indent="-323850" algn="l">
              <a:lnSpc>
                <a:spcPct val="115000"/>
              </a:lnSpc>
              <a:spcBef>
                <a:spcPts val="2000"/>
              </a:spcBef>
              <a:spcAft>
                <a:spcPts val="2000"/>
              </a:spcAft>
              <a:buSzPts val="1500"/>
              <a:buChar char="■"/>
              <a:defRPr sz="1500"/>
            </a:lvl9pPr>
          </a:lstStyle>
          <a:p>
            <a:endParaRPr/>
          </a:p>
        </p:txBody>
      </p:sp>
      <p:sp>
        <p:nvSpPr>
          <p:cNvPr id="24" name="Google Shape;24;p5"/>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64468" y="654105"/>
            <a:ext cx="9963000" cy="841800"/>
          </a:xfrm>
          <a:prstGeom prst="rect">
            <a:avLst/>
          </a:prstGeom>
          <a:noFill/>
          <a:ln>
            <a:noFill/>
          </a:ln>
        </p:spPr>
        <p:txBody>
          <a:bodyPr spcFirstLastPara="1" wrap="square" lIns="116050" tIns="116050" rIns="116050" bIns="116050" anchor="t" anchorCtr="0">
            <a:noAutofit/>
          </a:bodyPr>
          <a:lstStyle>
            <a:lvl1pPr lvl="0" algn="l">
              <a:lnSpc>
                <a:spcPct val="100000"/>
              </a:lnSpc>
              <a:spcBef>
                <a:spcPts val="0"/>
              </a:spcBef>
              <a:spcAft>
                <a:spcPts val="0"/>
              </a:spcAft>
              <a:buSzPts val="3600"/>
              <a:buNone/>
              <a:defRPr/>
            </a:lvl1pPr>
            <a:lvl2pPr lvl="1" algn="l">
              <a:lnSpc>
                <a:spcPct val="100000"/>
              </a:lnSpc>
              <a:spcBef>
                <a:spcPts val="0"/>
              </a:spcBef>
              <a:spcAft>
                <a:spcPts val="0"/>
              </a:spcAft>
              <a:buSzPts val="3600"/>
              <a:buNone/>
              <a:defRPr/>
            </a:lvl2pPr>
            <a:lvl3pPr lvl="2" algn="l">
              <a:lnSpc>
                <a:spcPct val="100000"/>
              </a:lnSpc>
              <a:spcBef>
                <a:spcPts val="0"/>
              </a:spcBef>
              <a:spcAft>
                <a:spcPts val="0"/>
              </a:spcAft>
              <a:buSzPts val="3600"/>
              <a:buNone/>
              <a:defRPr/>
            </a:lvl3pPr>
            <a:lvl4pPr lvl="3" algn="l">
              <a:lnSpc>
                <a:spcPct val="100000"/>
              </a:lnSpc>
              <a:spcBef>
                <a:spcPts val="0"/>
              </a:spcBef>
              <a:spcAft>
                <a:spcPts val="0"/>
              </a:spcAft>
              <a:buSzPts val="3600"/>
              <a:buNone/>
              <a:defRPr/>
            </a:lvl4pPr>
            <a:lvl5pPr lvl="4" algn="l">
              <a:lnSpc>
                <a:spcPct val="100000"/>
              </a:lnSpc>
              <a:spcBef>
                <a:spcPts val="0"/>
              </a:spcBef>
              <a:spcAft>
                <a:spcPts val="0"/>
              </a:spcAft>
              <a:buSzPts val="3600"/>
              <a:buNone/>
              <a:defRPr/>
            </a:lvl5pPr>
            <a:lvl6pPr lvl="5" algn="l">
              <a:lnSpc>
                <a:spcPct val="100000"/>
              </a:lnSpc>
              <a:spcBef>
                <a:spcPts val="0"/>
              </a:spcBef>
              <a:spcAft>
                <a:spcPts val="0"/>
              </a:spcAft>
              <a:buSzPts val="3600"/>
              <a:buNone/>
              <a:defRPr/>
            </a:lvl6pPr>
            <a:lvl7pPr lvl="6" algn="l">
              <a:lnSpc>
                <a:spcPct val="100000"/>
              </a:lnSpc>
              <a:spcBef>
                <a:spcPts val="0"/>
              </a:spcBef>
              <a:spcAft>
                <a:spcPts val="0"/>
              </a:spcAft>
              <a:buSzPts val="3600"/>
              <a:buNone/>
              <a:defRPr/>
            </a:lvl7pPr>
            <a:lvl8pPr lvl="7" algn="l">
              <a:lnSpc>
                <a:spcPct val="100000"/>
              </a:lnSpc>
              <a:spcBef>
                <a:spcPts val="0"/>
              </a:spcBef>
              <a:spcAft>
                <a:spcPts val="0"/>
              </a:spcAft>
              <a:buSzPts val="3600"/>
              <a:buNone/>
              <a:defRPr/>
            </a:lvl8pPr>
            <a:lvl9pPr lvl="8" algn="l">
              <a:lnSpc>
                <a:spcPct val="100000"/>
              </a:lnSpc>
              <a:spcBef>
                <a:spcPts val="0"/>
              </a:spcBef>
              <a:spcAft>
                <a:spcPts val="0"/>
              </a:spcAft>
              <a:buSzPts val="3600"/>
              <a:buNone/>
              <a:defRPr/>
            </a:lvl9pPr>
          </a:lstStyle>
          <a:p>
            <a:endParaRPr/>
          </a:p>
        </p:txBody>
      </p:sp>
      <p:sp>
        <p:nvSpPr>
          <p:cNvPr id="27" name="Google Shape;27;p6"/>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64468" y="816630"/>
            <a:ext cx="3283500" cy="1110600"/>
          </a:xfrm>
          <a:prstGeom prst="rect">
            <a:avLst/>
          </a:prstGeom>
          <a:noFill/>
          <a:ln>
            <a:noFill/>
          </a:ln>
        </p:spPr>
        <p:txBody>
          <a:bodyPr spcFirstLastPara="1" wrap="square" lIns="116050" tIns="116050" rIns="116050" bIns="116050" anchor="b" anchorCtr="0">
            <a:noAutofit/>
          </a:bodyPr>
          <a:lstStyle>
            <a:lvl1pPr lvl="0" algn="l">
              <a:lnSpc>
                <a:spcPct val="100000"/>
              </a:lnSpc>
              <a:spcBef>
                <a:spcPts val="0"/>
              </a:spcBef>
              <a:spcAft>
                <a:spcPts val="0"/>
              </a:spcAft>
              <a:buSzPts val="3000"/>
              <a:buNone/>
              <a:defRPr sz="3000"/>
            </a:lvl1pPr>
            <a:lvl2pPr lvl="1" algn="l">
              <a:lnSpc>
                <a:spcPct val="100000"/>
              </a:lnSpc>
              <a:spcBef>
                <a:spcPts val="0"/>
              </a:spcBef>
              <a:spcAft>
                <a:spcPts val="0"/>
              </a:spcAft>
              <a:buSzPts val="3000"/>
              <a:buNone/>
              <a:defRPr sz="3000"/>
            </a:lvl2pPr>
            <a:lvl3pPr lvl="2" algn="l">
              <a:lnSpc>
                <a:spcPct val="100000"/>
              </a:lnSpc>
              <a:spcBef>
                <a:spcPts val="0"/>
              </a:spcBef>
              <a:spcAft>
                <a:spcPts val="0"/>
              </a:spcAft>
              <a:buSzPts val="3000"/>
              <a:buNone/>
              <a:defRPr sz="3000"/>
            </a:lvl3pPr>
            <a:lvl4pPr lvl="3" algn="l">
              <a:lnSpc>
                <a:spcPct val="100000"/>
              </a:lnSpc>
              <a:spcBef>
                <a:spcPts val="0"/>
              </a:spcBef>
              <a:spcAft>
                <a:spcPts val="0"/>
              </a:spcAft>
              <a:buSzPts val="3000"/>
              <a:buNone/>
              <a:defRPr sz="3000"/>
            </a:lvl4pPr>
            <a:lvl5pPr lvl="4" algn="l">
              <a:lnSpc>
                <a:spcPct val="100000"/>
              </a:lnSpc>
              <a:spcBef>
                <a:spcPts val="0"/>
              </a:spcBef>
              <a:spcAft>
                <a:spcPts val="0"/>
              </a:spcAft>
              <a:buSzPts val="3000"/>
              <a:buNone/>
              <a:defRPr sz="3000"/>
            </a:lvl5pPr>
            <a:lvl6pPr lvl="5" algn="l">
              <a:lnSpc>
                <a:spcPct val="100000"/>
              </a:lnSpc>
              <a:spcBef>
                <a:spcPts val="0"/>
              </a:spcBef>
              <a:spcAft>
                <a:spcPts val="0"/>
              </a:spcAft>
              <a:buSzPts val="3000"/>
              <a:buNone/>
              <a:defRPr sz="3000"/>
            </a:lvl6pPr>
            <a:lvl7pPr lvl="6" algn="l">
              <a:lnSpc>
                <a:spcPct val="100000"/>
              </a:lnSpc>
              <a:spcBef>
                <a:spcPts val="0"/>
              </a:spcBef>
              <a:spcAft>
                <a:spcPts val="0"/>
              </a:spcAft>
              <a:buSzPts val="3000"/>
              <a:buNone/>
              <a:defRPr sz="3000"/>
            </a:lvl7pPr>
            <a:lvl8pPr lvl="7" algn="l">
              <a:lnSpc>
                <a:spcPct val="100000"/>
              </a:lnSpc>
              <a:spcBef>
                <a:spcPts val="0"/>
              </a:spcBef>
              <a:spcAft>
                <a:spcPts val="0"/>
              </a:spcAft>
              <a:buSzPts val="3000"/>
              <a:buNone/>
              <a:defRPr sz="3000"/>
            </a:lvl8pPr>
            <a:lvl9pPr lvl="8" algn="l">
              <a:lnSpc>
                <a:spcPct val="100000"/>
              </a:lnSpc>
              <a:spcBef>
                <a:spcPts val="0"/>
              </a:spcBef>
              <a:spcAft>
                <a:spcPts val="0"/>
              </a:spcAft>
              <a:buSzPts val="3000"/>
              <a:buNone/>
              <a:defRPr sz="3000"/>
            </a:lvl9pPr>
          </a:lstStyle>
          <a:p>
            <a:endParaRPr/>
          </a:p>
        </p:txBody>
      </p:sp>
      <p:sp>
        <p:nvSpPr>
          <p:cNvPr id="30" name="Google Shape;30;p7"/>
          <p:cNvSpPr txBox="1">
            <a:spLocks noGrp="1"/>
          </p:cNvSpPr>
          <p:nvPr>
            <p:ph type="body" idx="1"/>
          </p:nvPr>
        </p:nvSpPr>
        <p:spPr>
          <a:xfrm>
            <a:off x="364468" y="2042457"/>
            <a:ext cx="3283500" cy="4673100"/>
          </a:xfrm>
          <a:prstGeom prst="rect">
            <a:avLst/>
          </a:prstGeom>
          <a:noFill/>
          <a:ln>
            <a:noFill/>
          </a:ln>
        </p:spPr>
        <p:txBody>
          <a:bodyPr spcFirstLastPara="1" wrap="square" lIns="116050" tIns="116050" rIns="116050" bIns="116050" anchor="t" anchorCtr="0">
            <a:noAutofit/>
          </a:bodyPr>
          <a:lstStyle>
            <a:lvl1pPr marL="457200" lvl="0" indent="-323850" algn="l">
              <a:lnSpc>
                <a:spcPct val="115000"/>
              </a:lnSpc>
              <a:spcBef>
                <a:spcPts val="0"/>
              </a:spcBef>
              <a:spcAft>
                <a:spcPts val="0"/>
              </a:spcAft>
              <a:buSzPts val="1500"/>
              <a:buChar char="●"/>
              <a:defRPr sz="1500"/>
            </a:lvl1pPr>
            <a:lvl2pPr marL="914400" lvl="1" indent="-323850" algn="l">
              <a:lnSpc>
                <a:spcPct val="115000"/>
              </a:lnSpc>
              <a:spcBef>
                <a:spcPts val="2000"/>
              </a:spcBef>
              <a:spcAft>
                <a:spcPts val="0"/>
              </a:spcAft>
              <a:buSzPts val="1500"/>
              <a:buChar char="○"/>
              <a:defRPr sz="1500"/>
            </a:lvl2pPr>
            <a:lvl3pPr marL="1371600" lvl="2" indent="-323850" algn="l">
              <a:lnSpc>
                <a:spcPct val="115000"/>
              </a:lnSpc>
              <a:spcBef>
                <a:spcPts val="2000"/>
              </a:spcBef>
              <a:spcAft>
                <a:spcPts val="0"/>
              </a:spcAft>
              <a:buSzPts val="1500"/>
              <a:buChar char="■"/>
              <a:defRPr sz="1500"/>
            </a:lvl3pPr>
            <a:lvl4pPr marL="1828800" lvl="3" indent="-323850" algn="l">
              <a:lnSpc>
                <a:spcPct val="115000"/>
              </a:lnSpc>
              <a:spcBef>
                <a:spcPts val="2000"/>
              </a:spcBef>
              <a:spcAft>
                <a:spcPts val="0"/>
              </a:spcAft>
              <a:buSzPts val="1500"/>
              <a:buChar char="●"/>
              <a:defRPr sz="1500"/>
            </a:lvl4pPr>
            <a:lvl5pPr marL="2286000" lvl="4" indent="-323850" algn="l">
              <a:lnSpc>
                <a:spcPct val="115000"/>
              </a:lnSpc>
              <a:spcBef>
                <a:spcPts val="2000"/>
              </a:spcBef>
              <a:spcAft>
                <a:spcPts val="0"/>
              </a:spcAft>
              <a:buSzPts val="1500"/>
              <a:buChar char="○"/>
              <a:defRPr sz="1500"/>
            </a:lvl5pPr>
            <a:lvl6pPr marL="2743200" lvl="5" indent="-323850" algn="l">
              <a:lnSpc>
                <a:spcPct val="115000"/>
              </a:lnSpc>
              <a:spcBef>
                <a:spcPts val="2000"/>
              </a:spcBef>
              <a:spcAft>
                <a:spcPts val="0"/>
              </a:spcAft>
              <a:buSzPts val="1500"/>
              <a:buChar char="■"/>
              <a:defRPr sz="1500"/>
            </a:lvl6pPr>
            <a:lvl7pPr marL="3200400" lvl="6" indent="-323850" algn="l">
              <a:lnSpc>
                <a:spcPct val="115000"/>
              </a:lnSpc>
              <a:spcBef>
                <a:spcPts val="2000"/>
              </a:spcBef>
              <a:spcAft>
                <a:spcPts val="0"/>
              </a:spcAft>
              <a:buSzPts val="1500"/>
              <a:buChar char="●"/>
              <a:defRPr sz="1500"/>
            </a:lvl7pPr>
            <a:lvl8pPr marL="3657600" lvl="7" indent="-323850" algn="l">
              <a:lnSpc>
                <a:spcPct val="115000"/>
              </a:lnSpc>
              <a:spcBef>
                <a:spcPts val="2000"/>
              </a:spcBef>
              <a:spcAft>
                <a:spcPts val="0"/>
              </a:spcAft>
              <a:buSzPts val="1500"/>
              <a:buChar char="○"/>
              <a:defRPr sz="1500"/>
            </a:lvl8pPr>
            <a:lvl9pPr marL="4114800" lvl="8" indent="-323850" algn="l">
              <a:lnSpc>
                <a:spcPct val="115000"/>
              </a:lnSpc>
              <a:spcBef>
                <a:spcPts val="2000"/>
              </a:spcBef>
              <a:spcAft>
                <a:spcPts val="2000"/>
              </a:spcAft>
              <a:buSzPts val="1500"/>
              <a:buChar char="■"/>
              <a:defRPr sz="1500"/>
            </a:lvl9pPr>
          </a:lstStyle>
          <a:p>
            <a:endParaRPr/>
          </a:p>
        </p:txBody>
      </p:sp>
      <p:sp>
        <p:nvSpPr>
          <p:cNvPr id="31" name="Google Shape;31;p7"/>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573245" y="661638"/>
            <a:ext cx="7445700" cy="6012600"/>
          </a:xfrm>
          <a:prstGeom prst="rect">
            <a:avLst/>
          </a:prstGeom>
          <a:noFill/>
          <a:ln>
            <a:noFill/>
          </a:ln>
        </p:spPr>
        <p:txBody>
          <a:bodyPr spcFirstLastPara="1" wrap="square" lIns="116050" tIns="116050" rIns="116050" bIns="116050" anchor="ctr" anchorCtr="0">
            <a:noAutofit/>
          </a:bodyPr>
          <a:lstStyle>
            <a:lvl1pPr lvl="0" algn="l">
              <a:lnSpc>
                <a:spcPct val="100000"/>
              </a:lnSpc>
              <a:spcBef>
                <a:spcPts val="0"/>
              </a:spcBef>
              <a:spcAft>
                <a:spcPts val="0"/>
              </a:spcAft>
              <a:buSzPts val="6100"/>
              <a:buNone/>
              <a:defRPr sz="6100"/>
            </a:lvl1pPr>
            <a:lvl2pPr lvl="1" algn="l">
              <a:lnSpc>
                <a:spcPct val="100000"/>
              </a:lnSpc>
              <a:spcBef>
                <a:spcPts val="0"/>
              </a:spcBef>
              <a:spcAft>
                <a:spcPts val="0"/>
              </a:spcAft>
              <a:buSzPts val="6100"/>
              <a:buNone/>
              <a:defRPr sz="6100"/>
            </a:lvl2pPr>
            <a:lvl3pPr lvl="2" algn="l">
              <a:lnSpc>
                <a:spcPct val="100000"/>
              </a:lnSpc>
              <a:spcBef>
                <a:spcPts val="0"/>
              </a:spcBef>
              <a:spcAft>
                <a:spcPts val="0"/>
              </a:spcAft>
              <a:buSzPts val="6100"/>
              <a:buNone/>
              <a:defRPr sz="6100"/>
            </a:lvl3pPr>
            <a:lvl4pPr lvl="3" algn="l">
              <a:lnSpc>
                <a:spcPct val="100000"/>
              </a:lnSpc>
              <a:spcBef>
                <a:spcPts val="0"/>
              </a:spcBef>
              <a:spcAft>
                <a:spcPts val="0"/>
              </a:spcAft>
              <a:buSzPts val="6100"/>
              <a:buNone/>
              <a:defRPr sz="6100"/>
            </a:lvl4pPr>
            <a:lvl5pPr lvl="4" algn="l">
              <a:lnSpc>
                <a:spcPct val="100000"/>
              </a:lnSpc>
              <a:spcBef>
                <a:spcPts val="0"/>
              </a:spcBef>
              <a:spcAft>
                <a:spcPts val="0"/>
              </a:spcAft>
              <a:buSzPts val="6100"/>
              <a:buNone/>
              <a:defRPr sz="6100"/>
            </a:lvl5pPr>
            <a:lvl6pPr lvl="5" algn="l">
              <a:lnSpc>
                <a:spcPct val="100000"/>
              </a:lnSpc>
              <a:spcBef>
                <a:spcPts val="0"/>
              </a:spcBef>
              <a:spcAft>
                <a:spcPts val="0"/>
              </a:spcAft>
              <a:buSzPts val="6100"/>
              <a:buNone/>
              <a:defRPr sz="6100"/>
            </a:lvl6pPr>
            <a:lvl7pPr lvl="6" algn="l">
              <a:lnSpc>
                <a:spcPct val="100000"/>
              </a:lnSpc>
              <a:spcBef>
                <a:spcPts val="0"/>
              </a:spcBef>
              <a:spcAft>
                <a:spcPts val="0"/>
              </a:spcAft>
              <a:buSzPts val="6100"/>
              <a:buNone/>
              <a:defRPr sz="6100"/>
            </a:lvl7pPr>
            <a:lvl8pPr lvl="7" algn="l">
              <a:lnSpc>
                <a:spcPct val="100000"/>
              </a:lnSpc>
              <a:spcBef>
                <a:spcPts val="0"/>
              </a:spcBef>
              <a:spcAft>
                <a:spcPts val="0"/>
              </a:spcAft>
              <a:buSzPts val="6100"/>
              <a:buNone/>
              <a:defRPr sz="6100"/>
            </a:lvl8pPr>
            <a:lvl9pPr lvl="8" algn="l">
              <a:lnSpc>
                <a:spcPct val="100000"/>
              </a:lnSpc>
              <a:spcBef>
                <a:spcPts val="0"/>
              </a:spcBef>
              <a:spcAft>
                <a:spcPts val="0"/>
              </a:spcAft>
              <a:buSzPts val="6100"/>
              <a:buNone/>
              <a:defRPr sz="6100"/>
            </a:lvl9pPr>
          </a:lstStyle>
          <a:p>
            <a:endParaRPr/>
          </a:p>
        </p:txBody>
      </p:sp>
      <p:sp>
        <p:nvSpPr>
          <p:cNvPr id="34" name="Google Shape;34;p8"/>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5346000" y="-184"/>
            <a:ext cx="5346000" cy="7560000"/>
          </a:xfrm>
          <a:prstGeom prst="rect">
            <a:avLst/>
          </a:prstGeom>
          <a:solidFill>
            <a:schemeClr val="lt2"/>
          </a:solidFill>
          <a:ln>
            <a:noFill/>
          </a:ln>
        </p:spPr>
        <p:txBody>
          <a:bodyPr spcFirstLastPara="1" wrap="square" lIns="116050" tIns="116050" rIns="116050" bIns="11605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 name="Google Shape;37;p9"/>
          <p:cNvSpPr txBox="1">
            <a:spLocks noGrp="1"/>
          </p:cNvSpPr>
          <p:nvPr>
            <p:ph type="title"/>
          </p:nvPr>
        </p:nvSpPr>
        <p:spPr>
          <a:xfrm>
            <a:off x="310447" y="1812541"/>
            <a:ext cx="4730100" cy="2178600"/>
          </a:xfrm>
          <a:prstGeom prst="rect">
            <a:avLst/>
          </a:prstGeom>
          <a:noFill/>
          <a:ln>
            <a:noFill/>
          </a:ln>
        </p:spPr>
        <p:txBody>
          <a:bodyPr spcFirstLastPara="1" wrap="square" lIns="116050" tIns="116050" rIns="116050" bIns="116050" anchor="b" anchorCtr="0">
            <a:noAutofit/>
          </a:bodyPr>
          <a:lstStyle>
            <a:lvl1pPr lvl="0" algn="ctr">
              <a:lnSpc>
                <a:spcPct val="100000"/>
              </a:lnSpc>
              <a:spcBef>
                <a:spcPts val="0"/>
              </a:spcBef>
              <a:spcAft>
                <a:spcPts val="0"/>
              </a:spcAft>
              <a:buSzPts val="5300"/>
              <a:buNone/>
              <a:defRPr sz="5300"/>
            </a:lvl1pPr>
            <a:lvl2pPr lvl="1" algn="ctr">
              <a:lnSpc>
                <a:spcPct val="100000"/>
              </a:lnSpc>
              <a:spcBef>
                <a:spcPts val="0"/>
              </a:spcBef>
              <a:spcAft>
                <a:spcPts val="0"/>
              </a:spcAft>
              <a:buSzPts val="5300"/>
              <a:buNone/>
              <a:defRPr sz="5300"/>
            </a:lvl2pPr>
            <a:lvl3pPr lvl="2" algn="ctr">
              <a:lnSpc>
                <a:spcPct val="100000"/>
              </a:lnSpc>
              <a:spcBef>
                <a:spcPts val="0"/>
              </a:spcBef>
              <a:spcAft>
                <a:spcPts val="0"/>
              </a:spcAft>
              <a:buSzPts val="5300"/>
              <a:buNone/>
              <a:defRPr sz="5300"/>
            </a:lvl3pPr>
            <a:lvl4pPr lvl="3" algn="ctr">
              <a:lnSpc>
                <a:spcPct val="100000"/>
              </a:lnSpc>
              <a:spcBef>
                <a:spcPts val="0"/>
              </a:spcBef>
              <a:spcAft>
                <a:spcPts val="0"/>
              </a:spcAft>
              <a:buSzPts val="5300"/>
              <a:buNone/>
              <a:defRPr sz="5300"/>
            </a:lvl4pPr>
            <a:lvl5pPr lvl="4" algn="ctr">
              <a:lnSpc>
                <a:spcPct val="100000"/>
              </a:lnSpc>
              <a:spcBef>
                <a:spcPts val="0"/>
              </a:spcBef>
              <a:spcAft>
                <a:spcPts val="0"/>
              </a:spcAft>
              <a:buSzPts val="5300"/>
              <a:buNone/>
              <a:defRPr sz="5300"/>
            </a:lvl5pPr>
            <a:lvl6pPr lvl="5" algn="ctr">
              <a:lnSpc>
                <a:spcPct val="100000"/>
              </a:lnSpc>
              <a:spcBef>
                <a:spcPts val="0"/>
              </a:spcBef>
              <a:spcAft>
                <a:spcPts val="0"/>
              </a:spcAft>
              <a:buSzPts val="5300"/>
              <a:buNone/>
              <a:defRPr sz="5300"/>
            </a:lvl6pPr>
            <a:lvl7pPr lvl="6" algn="ctr">
              <a:lnSpc>
                <a:spcPct val="100000"/>
              </a:lnSpc>
              <a:spcBef>
                <a:spcPts val="0"/>
              </a:spcBef>
              <a:spcAft>
                <a:spcPts val="0"/>
              </a:spcAft>
              <a:buSzPts val="5300"/>
              <a:buNone/>
              <a:defRPr sz="5300"/>
            </a:lvl7pPr>
            <a:lvl8pPr lvl="7" algn="ctr">
              <a:lnSpc>
                <a:spcPct val="100000"/>
              </a:lnSpc>
              <a:spcBef>
                <a:spcPts val="0"/>
              </a:spcBef>
              <a:spcAft>
                <a:spcPts val="0"/>
              </a:spcAft>
              <a:buSzPts val="5300"/>
              <a:buNone/>
              <a:defRPr sz="5300"/>
            </a:lvl8pPr>
            <a:lvl9pPr lvl="8" algn="ctr">
              <a:lnSpc>
                <a:spcPct val="100000"/>
              </a:lnSpc>
              <a:spcBef>
                <a:spcPts val="0"/>
              </a:spcBef>
              <a:spcAft>
                <a:spcPts val="0"/>
              </a:spcAft>
              <a:buSzPts val="5300"/>
              <a:buNone/>
              <a:defRPr sz="5300"/>
            </a:lvl9pPr>
          </a:lstStyle>
          <a:p>
            <a:endParaRPr/>
          </a:p>
        </p:txBody>
      </p:sp>
      <p:sp>
        <p:nvSpPr>
          <p:cNvPr id="38" name="Google Shape;38;p9"/>
          <p:cNvSpPr txBox="1">
            <a:spLocks noGrp="1"/>
          </p:cNvSpPr>
          <p:nvPr>
            <p:ph type="subTitle" idx="1"/>
          </p:nvPr>
        </p:nvSpPr>
        <p:spPr>
          <a:xfrm>
            <a:off x="310447" y="4120005"/>
            <a:ext cx="4730100" cy="1815300"/>
          </a:xfrm>
          <a:prstGeom prst="rect">
            <a:avLst/>
          </a:prstGeom>
          <a:noFill/>
          <a:ln>
            <a:noFill/>
          </a:ln>
        </p:spPr>
        <p:txBody>
          <a:bodyPr spcFirstLastPara="1" wrap="square" lIns="116050" tIns="116050" rIns="116050" bIns="116050" anchor="t" anchorCtr="0">
            <a:noAutofit/>
          </a:bodyPr>
          <a:lstStyle>
            <a:lvl1pPr lvl="0" algn="ctr">
              <a:lnSpc>
                <a:spcPct val="100000"/>
              </a:lnSpc>
              <a:spcBef>
                <a:spcPts val="0"/>
              </a:spcBef>
              <a:spcAft>
                <a:spcPts val="0"/>
              </a:spcAft>
              <a:buSzPts val="2700"/>
              <a:buNone/>
              <a:defRPr sz="2700"/>
            </a:lvl1pPr>
            <a:lvl2pPr lvl="1" algn="ctr">
              <a:lnSpc>
                <a:spcPct val="100000"/>
              </a:lnSpc>
              <a:spcBef>
                <a:spcPts val="0"/>
              </a:spcBef>
              <a:spcAft>
                <a:spcPts val="0"/>
              </a:spcAft>
              <a:buSzPts val="2700"/>
              <a:buNone/>
              <a:defRPr sz="2700"/>
            </a:lvl2pPr>
            <a:lvl3pPr lvl="2" algn="ctr">
              <a:lnSpc>
                <a:spcPct val="100000"/>
              </a:lnSpc>
              <a:spcBef>
                <a:spcPts val="0"/>
              </a:spcBef>
              <a:spcAft>
                <a:spcPts val="0"/>
              </a:spcAft>
              <a:buSzPts val="2700"/>
              <a:buNone/>
              <a:defRPr sz="2700"/>
            </a:lvl3pPr>
            <a:lvl4pPr lvl="3" algn="ctr">
              <a:lnSpc>
                <a:spcPct val="100000"/>
              </a:lnSpc>
              <a:spcBef>
                <a:spcPts val="0"/>
              </a:spcBef>
              <a:spcAft>
                <a:spcPts val="0"/>
              </a:spcAft>
              <a:buSzPts val="2700"/>
              <a:buNone/>
              <a:defRPr sz="2700"/>
            </a:lvl4pPr>
            <a:lvl5pPr lvl="4" algn="ctr">
              <a:lnSpc>
                <a:spcPct val="100000"/>
              </a:lnSpc>
              <a:spcBef>
                <a:spcPts val="0"/>
              </a:spcBef>
              <a:spcAft>
                <a:spcPts val="0"/>
              </a:spcAft>
              <a:buSzPts val="2700"/>
              <a:buNone/>
              <a:defRPr sz="2700"/>
            </a:lvl5pPr>
            <a:lvl6pPr lvl="5" algn="ctr">
              <a:lnSpc>
                <a:spcPct val="100000"/>
              </a:lnSpc>
              <a:spcBef>
                <a:spcPts val="0"/>
              </a:spcBef>
              <a:spcAft>
                <a:spcPts val="0"/>
              </a:spcAft>
              <a:buSzPts val="2700"/>
              <a:buNone/>
              <a:defRPr sz="2700"/>
            </a:lvl6pPr>
            <a:lvl7pPr lvl="6" algn="ctr">
              <a:lnSpc>
                <a:spcPct val="100000"/>
              </a:lnSpc>
              <a:spcBef>
                <a:spcPts val="0"/>
              </a:spcBef>
              <a:spcAft>
                <a:spcPts val="0"/>
              </a:spcAft>
              <a:buSzPts val="2700"/>
              <a:buNone/>
              <a:defRPr sz="2700"/>
            </a:lvl7pPr>
            <a:lvl8pPr lvl="7" algn="ctr">
              <a:lnSpc>
                <a:spcPct val="100000"/>
              </a:lnSpc>
              <a:spcBef>
                <a:spcPts val="0"/>
              </a:spcBef>
              <a:spcAft>
                <a:spcPts val="0"/>
              </a:spcAft>
              <a:buSzPts val="2700"/>
              <a:buNone/>
              <a:defRPr sz="2700"/>
            </a:lvl8pPr>
            <a:lvl9pPr lvl="8" algn="ctr">
              <a:lnSpc>
                <a:spcPct val="100000"/>
              </a:lnSpc>
              <a:spcBef>
                <a:spcPts val="0"/>
              </a:spcBef>
              <a:spcAft>
                <a:spcPts val="0"/>
              </a:spcAft>
              <a:buSzPts val="2700"/>
              <a:buNone/>
              <a:defRPr sz="2700"/>
            </a:lvl9pPr>
          </a:lstStyle>
          <a:p>
            <a:endParaRPr/>
          </a:p>
        </p:txBody>
      </p:sp>
      <p:sp>
        <p:nvSpPr>
          <p:cNvPr id="39" name="Google Shape;39;p9"/>
          <p:cNvSpPr txBox="1">
            <a:spLocks noGrp="1"/>
          </p:cNvSpPr>
          <p:nvPr>
            <p:ph type="body" idx="2"/>
          </p:nvPr>
        </p:nvSpPr>
        <p:spPr>
          <a:xfrm>
            <a:off x="5775715" y="1064257"/>
            <a:ext cx="4486500" cy="5431200"/>
          </a:xfrm>
          <a:prstGeom prst="rect">
            <a:avLst/>
          </a:prstGeom>
          <a:noFill/>
          <a:ln>
            <a:noFill/>
          </a:ln>
        </p:spPr>
        <p:txBody>
          <a:bodyPr spcFirstLastPara="1" wrap="square" lIns="116050" tIns="116050" rIns="116050" bIns="116050" anchor="ctr" anchorCtr="0">
            <a:noAutofit/>
          </a:bodyPr>
          <a:lstStyle>
            <a:lvl1pPr marL="457200" lvl="0" indent="-374650" algn="l">
              <a:lnSpc>
                <a:spcPct val="115000"/>
              </a:lnSpc>
              <a:spcBef>
                <a:spcPts val="0"/>
              </a:spcBef>
              <a:spcAft>
                <a:spcPts val="0"/>
              </a:spcAft>
              <a:buSzPts val="2300"/>
              <a:buChar char="●"/>
              <a:defRPr/>
            </a:lvl1pPr>
            <a:lvl2pPr marL="914400" lvl="1" indent="-342900" algn="l">
              <a:lnSpc>
                <a:spcPct val="115000"/>
              </a:lnSpc>
              <a:spcBef>
                <a:spcPts val="2000"/>
              </a:spcBef>
              <a:spcAft>
                <a:spcPts val="0"/>
              </a:spcAft>
              <a:buSzPts val="1800"/>
              <a:buChar char="○"/>
              <a:defRPr/>
            </a:lvl2pPr>
            <a:lvl3pPr marL="1371600" lvl="2" indent="-342900" algn="l">
              <a:lnSpc>
                <a:spcPct val="115000"/>
              </a:lnSpc>
              <a:spcBef>
                <a:spcPts val="2000"/>
              </a:spcBef>
              <a:spcAft>
                <a:spcPts val="0"/>
              </a:spcAft>
              <a:buSzPts val="1800"/>
              <a:buChar char="■"/>
              <a:defRPr/>
            </a:lvl3pPr>
            <a:lvl4pPr marL="1828800" lvl="3" indent="-342900" algn="l">
              <a:lnSpc>
                <a:spcPct val="115000"/>
              </a:lnSpc>
              <a:spcBef>
                <a:spcPts val="2000"/>
              </a:spcBef>
              <a:spcAft>
                <a:spcPts val="0"/>
              </a:spcAft>
              <a:buSzPts val="1800"/>
              <a:buChar char="●"/>
              <a:defRPr/>
            </a:lvl4pPr>
            <a:lvl5pPr marL="2286000" lvl="4" indent="-342900" algn="l">
              <a:lnSpc>
                <a:spcPct val="115000"/>
              </a:lnSpc>
              <a:spcBef>
                <a:spcPts val="2000"/>
              </a:spcBef>
              <a:spcAft>
                <a:spcPts val="0"/>
              </a:spcAft>
              <a:buSzPts val="1800"/>
              <a:buChar char="○"/>
              <a:defRPr/>
            </a:lvl5pPr>
            <a:lvl6pPr marL="2743200" lvl="5" indent="-342900" algn="l">
              <a:lnSpc>
                <a:spcPct val="115000"/>
              </a:lnSpc>
              <a:spcBef>
                <a:spcPts val="2000"/>
              </a:spcBef>
              <a:spcAft>
                <a:spcPts val="0"/>
              </a:spcAft>
              <a:buSzPts val="1800"/>
              <a:buChar char="■"/>
              <a:defRPr/>
            </a:lvl6pPr>
            <a:lvl7pPr marL="3200400" lvl="6" indent="-342900" algn="l">
              <a:lnSpc>
                <a:spcPct val="115000"/>
              </a:lnSpc>
              <a:spcBef>
                <a:spcPts val="2000"/>
              </a:spcBef>
              <a:spcAft>
                <a:spcPts val="0"/>
              </a:spcAft>
              <a:buSzPts val="1800"/>
              <a:buChar char="●"/>
              <a:defRPr/>
            </a:lvl7pPr>
            <a:lvl8pPr marL="3657600" lvl="7" indent="-342900" algn="l">
              <a:lnSpc>
                <a:spcPct val="115000"/>
              </a:lnSpc>
              <a:spcBef>
                <a:spcPts val="2000"/>
              </a:spcBef>
              <a:spcAft>
                <a:spcPts val="0"/>
              </a:spcAft>
              <a:buSzPts val="1800"/>
              <a:buChar char="○"/>
              <a:defRPr/>
            </a:lvl8pPr>
            <a:lvl9pPr marL="4114800" lvl="8" indent="-342900" algn="l">
              <a:lnSpc>
                <a:spcPct val="115000"/>
              </a:lnSpc>
              <a:spcBef>
                <a:spcPts val="2000"/>
              </a:spcBef>
              <a:spcAft>
                <a:spcPts val="2000"/>
              </a:spcAft>
              <a:buSzPts val="1800"/>
              <a:buChar char="■"/>
              <a:defRPr/>
            </a:lvl9pPr>
          </a:lstStyle>
          <a:p>
            <a:endParaRPr/>
          </a:p>
        </p:txBody>
      </p:sp>
      <p:sp>
        <p:nvSpPr>
          <p:cNvPr id="40" name="Google Shape;40;p9"/>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64468" y="6218168"/>
            <a:ext cx="7014300" cy="889500"/>
          </a:xfrm>
          <a:prstGeom prst="rect">
            <a:avLst/>
          </a:prstGeom>
          <a:noFill/>
          <a:ln>
            <a:noFill/>
          </a:ln>
        </p:spPr>
        <p:txBody>
          <a:bodyPr spcFirstLastPara="1" wrap="square" lIns="116050" tIns="116050" rIns="116050" bIns="116050" anchor="ctr" anchorCtr="0">
            <a:noAutofit/>
          </a:bodyPr>
          <a:lstStyle>
            <a:lvl1pPr marL="457200" lvl="0" indent="-228600" algn="l">
              <a:lnSpc>
                <a:spcPct val="100000"/>
              </a:lnSpc>
              <a:spcBef>
                <a:spcPts val="0"/>
              </a:spcBef>
              <a:spcAft>
                <a:spcPts val="0"/>
              </a:spcAft>
              <a:buSzPts val="2300"/>
              <a:buNone/>
              <a:defRPr/>
            </a:lvl1pPr>
          </a:lstStyle>
          <a:p>
            <a:endParaRPr/>
          </a:p>
        </p:txBody>
      </p:sp>
      <p:sp>
        <p:nvSpPr>
          <p:cNvPr id="43" name="Google Shape;43;p10"/>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64468" y="654105"/>
            <a:ext cx="9963000" cy="841800"/>
          </a:xfrm>
          <a:prstGeom prst="rect">
            <a:avLst/>
          </a:prstGeom>
          <a:noFill/>
          <a:ln>
            <a:noFill/>
          </a:ln>
        </p:spPr>
        <p:txBody>
          <a:bodyPr spcFirstLastPara="1" wrap="square" lIns="116050" tIns="116050" rIns="116050" bIns="116050" anchor="t" anchorCtr="0">
            <a:noAutofit/>
          </a:bodyPr>
          <a:lstStyle>
            <a:lvl1pPr marR="0" lvl="0"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9pPr>
          </a:lstStyle>
          <a:p>
            <a:endParaRPr/>
          </a:p>
        </p:txBody>
      </p:sp>
      <p:sp>
        <p:nvSpPr>
          <p:cNvPr id="7" name="Google Shape;7;p1"/>
          <p:cNvSpPr txBox="1">
            <a:spLocks noGrp="1"/>
          </p:cNvSpPr>
          <p:nvPr>
            <p:ph type="body" idx="1"/>
          </p:nvPr>
        </p:nvSpPr>
        <p:spPr>
          <a:xfrm>
            <a:off x="364468" y="1693927"/>
            <a:ext cx="9963000" cy="5021400"/>
          </a:xfrm>
          <a:prstGeom prst="rect">
            <a:avLst/>
          </a:prstGeom>
          <a:noFill/>
          <a:ln>
            <a:noFill/>
          </a:ln>
        </p:spPr>
        <p:txBody>
          <a:bodyPr spcFirstLastPara="1" wrap="square" lIns="116050" tIns="116050" rIns="116050" bIns="116050" anchor="t" anchorCtr="0">
            <a:noAutofit/>
          </a:bodyPr>
          <a:lstStyle>
            <a:lvl1pPr marL="457200" marR="0" lvl="0" indent="-374650" algn="l" rtl="0">
              <a:lnSpc>
                <a:spcPct val="115000"/>
              </a:lnSpc>
              <a:spcBef>
                <a:spcPts val="0"/>
              </a:spcBef>
              <a:spcAft>
                <a:spcPts val="0"/>
              </a:spcAft>
              <a:buClr>
                <a:schemeClr val="dk2"/>
              </a:buClr>
              <a:buSzPts val="2300"/>
              <a:buFont typeface="Arial"/>
              <a:buChar char="●"/>
              <a:defRPr sz="2300" b="0" i="0" u="none" strike="noStrike" cap="none">
                <a:solidFill>
                  <a:schemeClr val="dk2"/>
                </a:solidFill>
                <a:latin typeface="Arial"/>
                <a:ea typeface="Arial"/>
                <a:cs typeface="Arial"/>
                <a:sym typeface="Arial"/>
              </a:defRPr>
            </a:lvl1pPr>
            <a:lvl2pPr marL="914400" marR="0" lvl="1" indent="-342900" algn="l" rtl="0">
              <a:lnSpc>
                <a:spcPct val="115000"/>
              </a:lnSpc>
              <a:spcBef>
                <a:spcPts val="200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2pPr>
            <a:lvl3pPr marL="1371600" marR="0" lvl="2" indent="-342900" algn="l" rtl="0">
              <a:lnSpc>
                <a:spcPct val="115000"/>
              </a:lnSpc>
              <a:spcBef>
                <a:spcPts val="200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3pPr>
            <a:lvl4pPr marL="1828800" marR="0" lvl="3" indent="-342900" algn="l" rtl="0">
              <a:lnSpc>
                <a:spcPct val="115000"/>
              </a:lnSpc>
              <a:spcBef>
                <a:spcPts val="200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4pPr>
            <a:lvl5pPr marL="2286000" marR="0" lvl="4" indent="-342900" algn="l" rtl="0">
              <a:lnSpc>
                <a:spcPct val="115000"/>
              </a:lnSpc>
              <a:spcBef>
                <a:spcPts val="200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5pPr>
            <a:lvl6pPr marL="2743200" marR="0" lvl="5" indent="-342900" algn="l" rtl="0">
              <a:lnSpc>
                <a:spcPct val="115000"/>
              </a:lnSpc>
              <a:spcBef>
                <a:spcPts val="200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6pPr>
            <a:lvl7pPr marL="3200400" marR="0" lvl="6" indent="-342900" algn="l" rtl="0">
              <a:lnSpc>
                <a:spcPct val="115000"/>
              </a:lnSpc>
              <a:spcBef>
                <a:spcPts val="200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7pPr>
            <a:lvl8pPr marL="3657600" marR="0" lvl="7" indent="-342900" algn="l" rtl="0">
              <a:lnSpc>
                <a:spcPct val="115000"/>
              </a:lnSpc>
              <a:spcBef>
                <a:spcPts val="200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8pPr>
            <a:lvl9pPr marL="4114800" marR="0" lvl="8" indent="-342900" algn="l" rtl="0">
              <a:lnSpc>
                <a:spcPct val="115000"/>
              </a:lnSpc>
              <a:spcBef>
                <a:spcPts val="2000"/>
              </a:spcBef>
              <a:spcAft>
                <a:spcPts val="2000"/>
              </a:spcAft>
              <a:buClr>
                <a:schemeClr val="dk2"/>
              </a:buClr>
              <a:buSzPts val="1800"/>
              <a:buFont typeface="Arial"/>
              <a:buChar char="■"/>
              <a:defRPr sz="1800" b="0" i="0" u="none" strike="noStrike" cap="none">
                <a:solidFill>
                  <a:schemeClr val="dk2"/>
                </a:solidFill>
                <a:latin typeface="Arial"/>
                <a:ea typeface="Arial"/>
                <a:cs typeface="Arial"/>
                <a:sym typeface="Arial"/>
              </a:defRPr>
            </a:lvl9pPr>
          </a:lstStyle>
          <a:p>
            <a:endParaRPr/>
          </a:p>
        </p:txBody>
      </p:sp>
      <p:sp>
        <p:nvSpPr>
          <p:cNvPr id="8" name="Google Shape;8;p1"/>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60"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image" Target="../media/image1.jpg"/></Relationships>
</file>

<file path=ppt/slides/_rels/slide1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1.xml"/><Relationship Id="rId4" Type="http://schemas.openxmlformats.org/officeDocument/2006/relationships/image" Target="../media/image1.jpg"/></Relationships>
</file>

<file path=ppt/slides/_rels/slide15.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9.xml"/><Relationship Id="rId1" Type="http://schemas.openxmlformats.org/officeDocument/2006/relationships/slideLayout" Target="../slideLayouts/slideLayout11.xml"/><Relationship Id="rId4" Type="http://schemas.openxmlformats.org/officeDocument/2006/relationships/image" Target="../media/image1.jpg"/></Relationships>
</file>

<file path=ppt/slides/_rels/slide1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7.jpeg"/><Relationship Id="rId7" Type="http://schemas.openxmlformats.org/officeDocument/2006/relationships/image" Target="../media/image1.jpg"/><Relationship Id="rId2" Type="http://schemas.openxmlformats.org/officeDocument/2006/relationships/notesSlide" Target="../notesSlides/notesSlide10.xml"/><Relationship Id="rId1" Type="http://schemas.openxmlformats.org/officeDocument/2006/relationships/slideLayout" Target="../slideLayouts/slideLayout11.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1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2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hyperlink" Target="https://www.youtube.com/channel/UCE9mrcoX-oE-2f1BL-iPPoQ" TargetMode="External"/><Relationship Id="rId2" Type="http://schemas.openxmlformats.org/officeDocument/2006/relationships/notesSlide" Target="../notesSlides/notesSlide12.xml"/><Relationship Id="rId1" Type="http://schemas.openxmlformats.org/officeDocument/2006/relationships/slideLayout" Target="../slideLayouts/slideLayout12.xml"/><Relationship Id="rId5" Type="http://schemas.openxmlformats.org/officeDocument/2006/relationships/image" Target="../media/image1.jpg"/><Relationship Id="rId4" Type="http://schemas.openxmlformats.org/officeDocument/2006/relationships/hyperlink" Target="https://www.youtube.com/watch?time_continue=1&amp;v=kWv72ZQRnY4"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12.xml"/><Relationship Id="rId5" Type="http://schemas.openxmlformats.org/officeDocument/2006/relationships/image" Target="../media/image1.jpg"/><Relationship Id="rId4" Type="http://schemas.openxmlformats.org/officeDocument/2006/relationships/hyperlink" Target="https://www.youtube.com/watch?time_continue=6&amp;v=ayVGWL-IquE" TargetMode="External"/></Relationships>
</file>

<file path=ppt/slides/_rels/slide2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12.xml"/><Relationship Id="rId4" Type="http://schemas.openxmlformats.org/officeDocument/2006/relationships/image" Target="../media/image1.jpg"/></Relationships>
</file>

<file path=ppt/slides/_rels/slide2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hyperlink" Target="http://webtv.un.org/watch/malala-yousafzai-addresses-united-nations-youth-assembly/2542094251001/" TargetMode="Externa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1.jpg"/></Relationships>
</file>

<file path=ppt/slides/_rels/slide3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13.png"/><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jpg"/><Relationship Id="rId2" Type="http://schemas.openxmlformats.org/officeDocument/2006/relationships/notesSlide" Target="../notesSlides/notesSlide15.xml"/><Relationship Id="rId1" Type="http://schemas.openxmlformats.org/officeDocument/2006/relationships/slideLayout" Target="../slideLayouts/slideLayout11.xml"/><Relationship Id="rId6" Type="http://schemas.openxmlformats.org/officeDocument/2006/relationships/image" Target="../media/image17.jpg"/><Relationship Id="rId5" Type="http://schemas.openxmlformats.org/officeDocument/2006/relationships/image" Target="../media/image16.jpg"/><Relationship Id="rId4" Type="http://schemas.openxmlformats.org/officeDocument/2006/relationships/image" Target="../media/image15.jpg"/></Relationships>
</file>

<file path=ppt/slides/_rels/slide3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11.xml"/><Relationship Id="rId6" Type="http://schemas.openxmlformats.org/officeDocument/2006/relationships/image" Target="../media/image1.jpg"/><Relationship Id="rId5" Type="http://schemas.openxmlformats.org/officeDocument/2006/relationships/image" Target="../media/image20.jpg"/><Relationship Id="rId4" Type="http://schemas.openxmlformats.org/officeDocument/2006/relationships/image" Target="../media/image19.jpeg"/></Relationships>
</file>

<file path=ppt/slides/_rels/slide3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1.png"/><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1.png"/><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1.png"/><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22.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3.png"/><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54" name="Google Shape;54;p13"/>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55" name="Google Shape;55;p13"/>
          <p:cNvSpPr/>
          <p:nvPr/>
        </p:nvSpPr>
        <p:spPr>
          <a:xfrm rot="10800000" flipH="1">
            <a:off x="428825" y="1016575"/>
            <a:ext cx="9815400" cy="51300"/>
          </a:xfrm>
          <a:prstGeom prst="rect">
            <a:avLst/>
          </a:prstGeom>
          <a:solidFill>
            <a:srgbClr val="8615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A98278"/>
              </a:solidFill>
            </a:endParaRPr>
          </a:p>
        </p:txBody>
      </p:sp>
      <p:sp>
        <p:nvSpPr>
          <p:cNvPr id="56" name="Google Shape;56;p13"/>
          <p:cNvSpPr/>
          <p:nvPr/>
        </p:nvSpPr>
        <p:spPr>
          <a:xfrm rot="10800000" flipH="1">
            <a:off x="428825" y="7112575"/>
            <a:ext cx="9815400" cy="51300"/>
          </a:xfrm>
          <a:prstGeom prst="rect">
            <a:avLst/>
          </a:prstGeom>
          <a:solidFill>
            <a:srgbClr val="8615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A98278"/>
              </a:solidFill>
            </a:endParaRPr>
          </a:p>
        </p:txBody>
      </p:sp>
      <p:sp>
        <p:nvSpPr>
          <p:cNvPr id="57" name="Google Shape;57;p13"/>
          <p:cNvSpPr txBox="1"/>
          <p:nvPr/>
        </p:nvSpPr>
        <p:spPr>
          <a:xfrm>
            <a:off x="4010375" y="3458700"/>
            <a:ext cx="2652300" cy="64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it" sz="3000" i="1">
                <a:solidFill>
                  <a:schemeClr val="dk2"/>
                </a:solidFill>
                <a:latin typeface="Raleway"/>
                <a:ea typeface="Raleway"/>
                <a:cs typeface="Raleway"/>
                <a:sym typeface="Raleway"/>
              </a:rPr>
              <a:t>MENTAL MAP</a:t>
            </a:r>
            <a:endParaRPr sz="3000" i="1">
              <a:solidFill>
                <a:schemeClr val="dk2"/>
              </a:solidFill>
              <a:latin typeface="Raleway"/>
              <a:ea typeface="Raleway"/>
              <a:cs typeface="Raleway"/>
              <a:sym typeface="Raleway"/>
            </a:endParaRPr>
          </a:p>
        </p:txBody>
      </p:sp>
      <p:sp>
        <p:nvSpPr>
          <p:cNvPr id="58" name="Google Shape;58;p13"/>
          <p:cNvSpPr txBox="1"/>
          <p:nvPr/>
        </p:nvSpPr>
        <p:spPr>
          <a:xfrm>
            <a:off x="5399625" y="371950"/>
            <a:ext cx="18681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it" sz="2200" b="1">
                <a:solidFill>
                  <a:srgbClr val="595959"/>
                </a:solidFill>
                <a:latin typeface="Prompt"/>
                <a:ea typeface="Prompt"/>
                <a:cs typeface="Prompt"/>
                <a:sym typeface="Prompt"/>
              </a:rPr>
              <a:t>DIAGRAM</a:t>
            </a:r>
            <a:endParaRPr sz="2200" b="1">
              <a:solidFill>
                <a:srgbClr val="595959"/>
              </a:solidFill>
              <a:latin typeface="Prompt"/>
              <a:ea typeface="Prompt"/>
              <a:cs typeface="Prompt"/>
              <a:sym typeface="Prompt"/>
            </a:endParaRPr>
          </a:p>
        </p:txBody>
      </p:sp>
      <p:sp>
        <p:nvSpPr>
          <p:cNvPr id="59" name="Google Shape;59;p13"/>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400"/>
              <a:buFont typeface="Arial"/>
              <a:buNone/>
            </a:pPr>
            <a:r>
              <a:rPr lang="it" b="1" dirty="0">
                <a:solidFill>
                  <a:srgbClr val="861533"/>
                </a:solidFill>
                <a:latin typeface="Prompt"/>
                <a:ea typeface="Prompt"/>
                <a:cs typeface="Prompt"/>
                <a:sym typeface="Prompt"/>
              </a:rPr>
              <a:t>// </a:t>
            </a:r>
            <a:r>
              <a:rPr lang="it" b="1" dirty="0" smtClean="0">
                <a:solidFill>
                  <a:srgbClr val="861533"/>
                </a:solidFill>
                <a:latin typeface="Prompt"/>
                <a:ea typeface="Prompt"/>
                <a:cs typeface="Prompt"/>
                <a:sym typeface="Prompt"/>
              </a:rPr>
              <a:t>GENDER </a:t>
            </a:r>
            <a:r>
              <a:rPr lang="it" b="1" dirty="0">
                <a:solidFill>
                  <a:srgbClr val="861533"/>
                </a:solidFill>
                <a:latin typeface="Prompt"/>
                <a:ea typeface="Prompt"/>
                <a:cs typeface="Prompt"/>
                <a:sym typeface="Prompt"/>
              </a:rPr>
              <a:t>//</a:t>
            </a:r>
            <a:endParaRPr dirty="0">
              <a:solidFill>
                <a:srgbClr val="861533"/>
              </a:solidFill>
            </a:endParaRPr>
          </a:p>
          <a:p>
            <a:pPr marL="0" lvl="0" indent="0" algn="l" rtl="0">
              <a:spcBef>
                <a:spcPts val="0"/>
              </a:spcBef>
              <a:spcAft>
                <a:spcPts val="0"/>
              </a:spcAft>
              <a:buClr>
                <a:schemeClr val="dk1"/>
              </a:buClr>
              <a:buSzPts val="1100"/>
              <a:buFont typeface="Arial"/>
              <a:buNone/>
            </a:pPr>
            <a:r>
              <a:rPr lang="it" b="1" dirty="0">
                <a:solidFill>
                  <a:srgbClr val="861533"/>
                </a:solidFill>
                <a:latin typeface="Prompt"/>
                <a:ea typeface="Prompt"/>
                <a:cs typeface="Prompt"/>
                <a:sym typeface="Prompt"/>
              </a:rPr>
              <a:t>Teaching Learning Unit</a:t>
            </a:r>
            <a:endParaRPr b="1" dirty="0">
              <a:solidFill>
                <a:srgbClr val="861533"/>
              </a:solidFill>
              <a:latin typeface="Prompt"/>
              <a:ea typeface="Prompt"/>
              <a:cs typeface="Prompt"/>
              <a:sym typeface="Prompt"/>
            </a:endParaRPr>
          </a:p>
        </p:txBody>
      </p:sp>
      <p:pic>
        <p:nvPicPr>
          <p:cNvPr id="60" name="Google Shape;60;p13"/>
          <p:cNvPicPr preferRelativeResize="0"/>
          <p:nvPr/>
        </p:nvPicPr>
        <p:blipFill>
          <a:blip r:embed="rId4">
            <a:alphaModFix/>
          </a:blip>
          <a:stretch>
            <a:fillRect/>
          </a:stretch>
        </p:blipFill>
        <p:spPr>
          <a:xfrm>
            <a:off x="9280750" y="6717473"/>
            <a:ext cx="955718" cy="334501"/>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792639" y="2112487"/>
            <a:ext cx="9071610" cy="1354613"/>
          </a:xfrm>
        </p:spPr>
        <p:txBody>
          <a:bodyPr>
            <a:noAutofit/>
          </a:bodyPr>
          <a:lstStyle/>
          <a:p>
            <a:pPr algn="ctr"/>
            <a:r>
              <a:rPr lang="en-GB" sz="9600" b="1" dirty="0">
                <a:solidFill>
                  <a:srgbClr val="595959"/>
                </a:solidFill>
                <a:latin typeface="Raleway" panose="020B0604020202020204" charset="0"/>
              </a:rPr>
              <a:t> Let’s Get Thinking</a:t>
            </a:r>
          </a:p>
        </p:txBody>
      </p:sp>
      <p:grpSp>
        <p:nvGrpSpPr>
          <p:cNvPr id="8" name="Group 7"/>
          <p:cNvGrpSpPr/>
          <p:nvPr/>
        </p:nvGrpSpPr>
        <p:grpSpPr>
          <a:xfrm>
            <a:off x="364325" y="290950"/>
            <a:ext cx="9872150" cy="776917"/>
            <a:chOff x="364325" y="290950"/>
            <a:chExt cx="9872150" cy="776917"/>
          </a:xfrm>
        </p:grpSpPr>
        <p:pic>
          <p:nvPicPr>
            <p:cNvPr id="11" name="Google Shape;67;p14"/>
            <p:cNvPicPr preferRelativeResize="0"/>
            <p:nvPr/>
          </p:nvPicPr>
          <p:blipFill rotWithShape="1">
            <a:blip r:embed="rId2">
              <a:alphaModFix/>
            </a:blip>
            <a:srcRect/>
            <a:stretch/>
          </p:blipFill>
          <p:spPr>
            <a:xfrm>
              <a:off x="8623675" y="322925"/>
              <a:ext cx="1612800" cy="522667"/>
            </a:xfrm>
            <a:prstGeom prst="rect">
              <a:avLst/>
            </a:prstGeom>
            <a:noFill/>
            <a:ln>
              <a:noFill/>
            </a:ln>
          </p:spPr>
        </p:pic>
        <p:sp>
          <p:nvSpPr>
            <p:cNvPr id="12" name="Google Shape;83;p14"/>
            <p:cNvSpPr/>
            <p:nvPr/>
          </p:nvSpPr>
          <p:spPr>
            <a:xfrm rot="10800000" flipH="1">
              <a:off x="428825" y="1016567"/>
              <a:ext cx="6500700" cy="51300"/>
            </a:xfrm>
            <a:prstGeom prst="rect">
              <a:avLst/>
            </a:prstGeom>
            <a:solidFill>
              <a:srgbClr val="8615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85;p14"/>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smtClean="0">
                  <a:solidFill>
                    <a:srgbClr val="595959"/>
                  </a:solidFill>
                  <a:latin typeface="Prompt"/>
                  <a:ea typeface="Prompt"/>
                  <a:cs typeface="Prompt"/>
                  <a:sym typeface="Prompt"/>
                </a:rPr>
                <a:t>LESSON 4</a:t>
              </a:r>
              <a:endParaRPr sz="2200" b="1" dirty="0">
                <a:solidFill>
                  <a:srgbClr val="595959"/>
                </a:solidFill>
                <a:latin typeface="Prompt"/>
                <a:ea typeface="Prompt"/>
                <a:cs typeface="Prompt"/>
                <a:sym typeface="Prompt"/>
              </a:endParaRPr>
            </a:p>
          </p:txBody>
        </p:sp>
        <p:sp>
          <p:nvSpPr>
            <p:cNvPr id="14" name="Google Shape;90;p14"/>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861533"/>
                  </a:solidFill>
                  <a:latin typeface="Prompt"/>
                  <a:ea typeface="Prompt"/>
                  <a:cs typeface="Prompt"/>
                  <a:sym typeface="Prompt"/>
                </a:rPr>
                <a:t>// </a:t>
              </a:r>
              <a:r>
                <a:rPr lang="it" b="1" dirty="0" smtClean="0">
                  <a:solidFill>
                    <a:srgbClr val="861533"/>
                  </a:solidFill>
                  <a:latin typeface="Prompt"/>
                  <a:ea typeface="Prompt"/>
                  <a:cs typeface="Prompt"/>
                  <a:sym typeface="Prompt"/>
                </a:rPr>
                <a:t>GENDER</a:t>
              </a:r>
              <a:r>
                <a:rPr lang="it" sz="1400" b="1" i="0" u="none" strike="noStrike" cap="none" dirty="0" smtClean="0">
                  <a:solidFill>
                    <a:srgbClr val="861533"/>
                  </a:solidFill>
                  <a:latin typeface="Prompt"/>
                  <a:ea typeface="Prompt"/>
                  <a:cs typeface="Prompt"/>
                  <a:sym typeface="Prompt"/>
                </a:rPr>
                <a:t> </a:t>
              </a:r>
              <a:r>
                <a:rPr lang="it" sz="1400" b="1" i="0" u="none" strike="noStrike" cap="none" dirty="0">
                  <a:solidFill>
                    <a:srgbClr val="861533"/>
                  </a:solidFill>
                  <a:latin typeface="Prompt"/>
                  <a:ea typeface="Prompt"/>
                  <a:cs typeface="Prompt"/>
                  <a:sym typeface="Prompt"/>
                </a:rPr>
                <a:t>//</a:t>
              </a:r>
              <a:endParaRPr sz="1400" b="0" i="0" u="none" strike="noStrike" cap="none" dirty="0">
                <a:solidFill>
                  <a:srgbClr val="861533"/>
                </a:solidFil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861533"/>
                  </a:solidFill>
                  <a:latin typeface="Prompt"/>
                  <a:ea typeface="Prompt"/>
                  <a:cs typeface="Prompt"/>
                  <a:sym typeface="Prompt"/>
                </a:rPr>
                <a:t>Teaching Learning Unit</a:t>
              </a:r>
              <a:endParaRPr sz="1400" b="0" i="0" u="none" strike="noStrike" cap="none" dirty="0">
                <a:solidFill>
                  <a:srgbClr val="861533"/>
                </a:solidFill>
                <a:sym typeface="Arial"/>
              </a:endParaRPr>
            </a:p>
          </p:txBody>
        </p:sp>
      </p:grpSp>
    </p:spTree>
    <p:extLst>
      <p:ext uri="{BB962C8B-B14F-4D97-AF65-F5344CB8AC3E}">
        <p14:creationId xmlns:p14="http://schemas.microsoft.com/office/powerpoint/2010/main" val="121738616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0099" y="1111406"/>
            <a:ext cx="9071610" cy="2716322"/>
          </a:xfrm>
        </p:spPr>
        <p:txBody>
          <a:bodyPr>
            <a:normAutofit fontScale="90000"/>
          </a:bodyPr>
          <a:lstStyle/>
          <a:p>
            <a:r>
              <a:rPr lang="en-GB" sz="2646" b="1" dirty="0" smtClean="0">
                <a:solidFill>
                  <a:srgbClr val="595959"/>
                </a:solidFill>
                <a:latin typeface="Raleway" panose="020B0604020202020204" charset="0"/>
              </a:rPr>
              <a:t>Imagine </a:t>
            </a:r>
            <a:r>
              <a:rPr lang="en-GB" sz="2646" b="1" dirty="0">
                <a:solidFill>
                  <a:srgbClr val="595959"/>
                </a:solidFill>
                <a:latin typeface="Raleway" panose="020B0604020202020204" charset="0"/>
              </a:rPr>
              <a:t>you have been told that there is no more school. </a:t>
            </a:r>
            <a:r>
              <a:rPr lang="en-GB" sz="2646" b="1" dirty="0" smtClean="0">
                <a:solidFill>
                  <a:srgbClr val="595959"/>
                </a:solidFill>
                <a:latin typeface="Raleway" panose="020B0604020202020204" charset="0"/>
              </a:rPr>
              <a:t/>
            </a:r>
            <a:br>
              <a:rPr lang="en-GB" sz="2646" b="1" dirty="0" smtClean="0">
                <a:solidFill>
                  <a:srgbClr val="595959"/>
                </a:solidFill>
                <a:latin typeface="Raleway" panose="020B0604020202020204" charset="0"/>
              </a:rPr>
            </a:br>
            <a:r>
              <a:rPr lang="en-GB" sz="2646" dirty="0">
                <a:solidFill>
                  <a:srgbClr val="595959"/>
                </a:solidFill>
                <a:latin typeface="Raleway" panose="020B0604020202020204" charset="0"/>
              </a:rPr>
              <a:t/>
            </a:r>
            <a:br>
              <a:rPr lang="en-GB" sz="2646" dirty="0">
                <a:solidFill>
                  <a:srgbClr val="595959"/>
                </a:solidFill>
                <a:latin typeface="Raleway" panose="020B0604020202020204" charset="0"/>
              </a:rPr>
            </a:br>
            <a:r>
              <a:rPr lang="en-GB" sz="2646" dirty="0">
                <a:solidFill>
                  <a:srgbClr val="595959"/>
                </a:solidFill>
                <a:latin typeface="Raleway" panose="020B0604020202020204" charset="0"/>
              </a:rPr>
              <a:t>1. How would that affect your life? </a:t>
            </a:r>
            <a:br>
              <a:rPr lang="en-GB" sz="2646" dirty="0">
                <a:solidFill>
                  <a:srgbClr val="595959"/>
                </a:solidFill>
                <a:latin typeface="Raleway" panose="020B0604020202020204" charset="0"/>
              </a:rPr>
            </a:br>
            <a:r>
              <a:rPr lang="en-GB" sz="2646" dirty="0">
                <a:solidFill>
                  <a:srgbClr val="595959"/>
                </a:solidFill>
                <a:latin typeface="Raleway" panose="020B0604020202020204" charset="0"/>
              </a:rPr>
              <a:t>2. Today? When you are 16? 18? 21? And in 10 years time?</a:t>
            </a:r>
            <a:br>
              <a:rPr lang="en-GB" sz="2646" dirty="0">
                <a:solidFill>
                  <a:srgbClr val="595959"/>
                </a:solidFill>
                <a:latin typeface="Raleway" panose="020B0604020202020204" charset="0"/>
              </a:rPr>
            </a:br>
            <a:r>
              <a:rPr lang="en-GB" sz="2646" dirty="0">
                <a:solidFill>
                  <a:srgbClr val="595959"/>
                </a:solidFill>
                <a:latin typeface="Raleway" panose="020B0604020202020204" charset="0"/>
              </a:rPr>
              <a:t>3. Which years in school are the most important to you to fulfil future ambitions?</a:t>
            </a:r>
            <a:br>
              <a:rPr lang="en-GB" sz="2646" dirty="0">
                <a:solidFill>
                  <a:srgbClr val="595959"/>
                </a:solidFill>
                <a:latin typeface="Raleway" panose="020B0604020202020204" charset="0"/>
              </a:rPr>
            </a:br>
            <a:r>
              <a:rPr lang="en-GB" sz="2646" dirty="0">
                <a:solidFill>
                  <a:srgbClr val="595959"/>
                </a:solidFill>
                <a:latin typeface="Raleway" panose="020B0604020202020204" charset="0"/>
              </a:rPr>
              <a:t>4. Would a lack of education affect your future job ambitions?  </a:t>
            </a:r>
          </a:p>
        </p:txBody>
      </p:sp>
      <p:sp>
        <p:nvSpPr>
          <p:cNvPr id="4" name="Rectangle 3"/>
          <p:cNvSpPr/>
          <p:nvPr/>
        </p:nvSpPr>
        <p:spPr>
          <a:xfrm>
            <a:off x="4109635" y="6775614"/>
            <a:ext cx="2472540" cy="615786"/>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GB" sz="3527" dirty="0"/>
              <a:t>              Education</a:t>
            </a:r>
          </a:p>
          <a:p>
            <a:endParaRPr lang="en-GB" sz="3527" dirty="0"/>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25456" y="3903827"/>
            <a:ext cx="4040897" cy="2693931"/>
          </a:xfrm>
          <a:prstGeom prst="rect">
            <a:avLst/>
          </a:prstGeom>
        </p:spPr>
      </p:pic>
      <p:grpSp>
        <p:nvGrpSpPr>
          <p:cNvPr id="12" name="Group 11"/>
          <p:cNvGrpSpPr/>
          <p:nvPr/>
        </p:nvGrpSpPr>
        <p:grpSpPr>
          <a:xfrm>
            <a:off x="364325" y="290950"/>
            <a:ext cx="9872150" cy="776917"/>
            <a:chOff x="364325" y="290950"/>
            <a:chExt cx="9872150" cy="776917"/>
          </a:xfrm>
        </p:grpSpPr>
        <p:pic>
          <p:nvPicPr>
            <p:cNvPr id="13" name="Google Shape;67;p14"/>
            <p:cNvPicPr preferRelativeResize="0"/>
            <p:nvPr/>
          </p:nvPicPr>
          <p:blipFill rotWithShape="1">
            <a:blip r:embed="rId4">
              <a:alphaModFix/>
            </a:blip>
            <a:srcRect/>
            <a:stretch/>
          </p:blipFill>
          <p:spPr>
            <a:xfrm>
              <a:off x="8623675" y="322925"/>
              <a:ext cx="1612800" cy="522667"/>
            </a:xfrm>
            <a:prstGeom prst="rect">
              <a:avLst/>
            </a:prstGeom>
            <a:noFill/>
            <a:ln>
              <a:noFill/>
            </a:ln>
          </p:spPr>
        </p:pic>
        <p:sp>
          <p:nvSpPr>
            <p:cNvPr id="14" name="Google Shape;83;p14"/>
            <p:cNvSpPr/>
            <p:nvPr/>
          </p:nvSpPr>
          <p:spPr>
            <a:xfrm rot="10800000" flipH="1">
              <a:off x="428825" y="1016567"/>
              <a:ext cx="6500700" cy="51300"/>
            </a:xfrm>
            <a:prstGeom prst="rect">
              <a:avLst/>
            </a:prstGeom>
            <a:solidFill>
              <a:srgbClr val="8615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85;p14"/>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smtClean="0">
                  <a:solidFill>
                    <a:srgbClr val="595959"/>
                  </a:solidFill>
                  <a:latin typeface="Prompt"/>
                  <a:ea typeface="Prompt"/>
                  <a:cs typeface="Prompt"/>
                  <a:sym typeface="Prompt"/>
                </a:rPr>
                <a:t>LESSON 4</a:t>
              </a:r>
              <a:endParaRPr sz="2200" b="1" dirty="0">
                <a:solidFill>
                  <a:srgbClr val="595959"/>
                </a:solidFill>
                <a:latin typeface="Prompt"/>
                <a:ea typeface="Prompt"/>
                <a:cs typeface="Prompt"/>
                <a:sym typeface="Prompt"/>
              </a:endParaRPr>
            </a:p>
          </p:txBody>
        </p:sp>
        <p:sp>
          <p:nvSpPr>
            <p:cNvPr id="16" name="Google Shape;90;p14"/>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861533"/>
                  </a:solidFill>
                  <a:latin typeface="Prompt"/>
                  <a:ea typeface="Prompt"/>
                  <a:cs typeface="Prompt"/>
                  <a:sym typeface="Prompt"/>
                </a:rPr>
                <a:t>// </a:t>
              </a:r>
              <a:r>
                <a:rPr lang="it" b="1" dirty="0" smtClean="0">
                  <a:solidFill>
                    <a:srgbClr val="861533"/>
                  </a:solidFill>
                  <a:latin typeface="Prompt"/>
                  <a:ea typeface="Prompt"/>
                  <a:cs typeface="Prompt"/>
                  <a:sym typeface="Prompt"/>
                </a:rPr>
                <a:t>GENDER</a:t>
              </a:r>
              <a:r>
                <a:rPr lang="it" sz="1400" b="1" i="0" u="none" strike="noStrike" cap="none" dirty="0" smtClean="0">
                  <a:solidFill>
                    <a:srgbClr val="861533"/>
                  </a:solidFill>
                  <a:latin typeface="Prompt"/>
                  <a:ea typeface="Prompt"/>
                  <a:cs typeface="Prompt"/>
                  <a:sym typeface="Prompt"/>
                </a:rPr>
                <a:t> </a:t>
              </a:r>
              <a:r>
                <a:rPr lang="it" sz="1400" b="1" i="0" u="none" strike="noStrike" cap="none" dirty="0">
                  <a:solidFill>
                    <a:srgbClr val="861533"/>
                  </a:solidFill>
                  <a:latin typeface="Prompt"/>
                  <a:ea typeface="Prompt"/>
                  <a:cs typeface="Prompt"/>
                  <a:sym typeface="Prompt"/>
                </a:rPr>
                <a:t>//</a:t>
              </a:r>
              <a:endParaRPr sz="1400" b="0" i="0" u="none" strike="noStrike" cap="none" dirty="0">
                <a:solidFill>
                  <a:srgbClr val="861533"/>
                </a:solidFil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861533"/>
                  </a:solidFill>
                  <a:latin typeface="Prompt"/>
                  <a:ea typeface="Prompt"/>
                  <a:cs typeface="Prompt"/>
                  <a:sym typeface="Prompt"/>
                </a:rPr>
                <a:t>Teaching Learning Unit</a:t>
              </a:r>
              <a:endParaRPr sz="1400" b="0" i="0" u="none" strike="noStrike" cap="none" dirty="0">
                <a:solidFill>
                  <a:srgbClr val="861533"/>
                </a:solidFill>
                <a:sym typeface="Arial"/>
              </a:endParaRPr>
            </a:p>
          </p:txBody>
        </p:sp>
      </p:grpSp>
    </p:spTree>
    <p:extLst>
      <p:ext uri="{BB962C8B-B14F-4D97-AF65-F5344CB8AC3E}">
        <p14:creationId xmlns:p14="http://schemas.microsoft.com/office/powerpoint/2010/main" val="35159873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04001" y="1409895"/>
            <a:ext cx="9696246" cy="3213444"/>
          </a:xfrm>
          <a:prstGeom prst="rect">
            <a:avLst/>
          </a:prstGeom>
        </p:spPr>
        <p:txBody>
          <a:bodyPr wrap="square">
            <a:spAutoFit/>
          </a:bodyPr>
          <a:lstStyle/>
          <a:p>
            <a:r>
              <a:rPr lang="en-GB" sz="4409" i="1" dirty="0">
                <a:solidFill>
                  <a:srgbClr val="595959"/>
                </a:solidFill>
                <a:latin typeface="Raleway" panose="020B0604020202020204" charset="0"/>
              </a:rPr>
              <a:t>Now develop your ideas further </a:t>
            </a:r>
          </a:p>
          <a:p>
            <a:r>
              <a:rPr lang="en-GB" sz="4409" b="1" dirty="0">
                <a:solidFill>
                  <a:srgbClr val="595959"/>
                </a:solidFill>
                <a:latin typeface="Raleway" panose="020B0604020202020204" charset="0"/>
              </a:rPr>
              <a:t>Why is education an important </a:t>
            </a:r>
          </a:p>
          <a:p>
            <a:r>
              <a:rPr lang="en-GB" sz="4409" b="1" dirty="0">
                <a:solidFill>
                  <a:srgbClr val="595959"/>
                </a:solidFill>
                <a:latin typeface="Raleway" panose="020B0604020202020204" charset="0"/>
              </a:rPr>
              <a:t>human right</a:t>
            </a:r>
            <a:r>
              <a:rPr lang="en-GB" sz="4409" b="1" i="1" dirty="0">
                <a:solidFill>
                  <a:srgbClr val="595959"/>
                </a:solidFill>
                <a:latin typeface="Raleway" panose="020B0604020202020204" charset="0"/>
              </a:rPr>
              <a:t>? </a:t>
            </a:r>
          </a:p>
          <a:p>
            <a:r>
              <a:rPr lang="en-GB" sz="3527" i="1" dirty="0">
                <a:solidFill>
                  <a:srgbClr val="595959"/>
                </a:solidFill>
                <a:latin typeface="Raleway" panose="020B0604020202020204" charset="0"/>
              </a:rPr>
              <a:t>Can you think of 5 benefits of getting an education?</a:t>
            </a:r>
            <a:endParaRPr lang="en-GB" sz="3527" b="1" i="1" dirty="0">
              <a:solidFill>
                <a:srgbClr val="595959"/>
              </a:solidFill>
              <a:latin typeface="Raleway" panose="020B0604020202020204" charset="0"/>
            </a:endParaRPr>
          </a:p>
        </p:txBody>
      </p:sp>
      <p:sp>
        <p:nvSpPr>
          <p:cNvPr id="2" name="Cloud 1"/>
          <p:cNvSpPr/>
          <p:nvPr/>
        </p:nvSpPr>
        <p:spPr>
          <a:xfrm>
            <a:off x="3409024" y="4279539"/>
            <a:ext cx="3886200" cy="2635611"/>
          </a:xfrm>
          <a:prstGeom prst="cloud">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smtClean="0">
                <a:latin typeface="Raleway" panose="020B0604020202020204" charset="0"/>
              </a:rPr>
              <a:t>Why is going to school important?</a:t>
            </a:r>
            <a:endParaRPr lang="en-GB" sz="2400" dirty="0">
              <a:latin typeface="Raleway" panose="020B0604020202020204" charset="0"/>
            </a:endParaRPr>
          </a:p>
        </p:txBody>
      </p:sp>
      <p:cxnSp>
        <p:nvCxnSpPr>
          <p:cNvPr id="17" name="Straight Arrow Connector 16"/>
          <p:cNvCxnSpPr/>
          <p:nvPr/>
        </p:nvCxnSpPr>
        <p:spPr>
          <a:xfrm flipH="1" flipV="1">
            <a:off x="1295400" y="4800600"/>
            <a:ext cx="2214833" cy="66212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nvGrpSpPr>
          <p:cNvPr id="10" name="Group 9"/>
          <p:cNvGrpSpPr/>
          <p:nvPr/>
        </p:nvGrpSpPr>
        <p:grpSpPr>
          <a:xfrm>
            <a:off x="364325" y="290950"/>
            <a:ext cx="9872150" cy="776917"/>
            <a:chOff x="364325" y="290950"/>
            <a:chExt cx="9872150" cy="776917"/>
          </a:xfrm>
        </p:grpSpPr>
        <p:pic>
          <p:nvPicPr>
            <p:cNvPr id="11" name="Google Shape;67;p14"/>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8" name="Google Shape;83;p14"/>
            <p:cNvSpPr/>
            <p:nvPr/>
          </p:nvSpPr>
          <p:spPr>
            <a:xfrm rot="10800000" flipH="1">
              <a:off x="428825" y="1016567"/>
              <a:ext cx="6500700" cy="51300"/>
            </a:xfrm>
            <a:prstGeom prst="rect">
              <a:avLst/>
            </a:prstGeom>
            <a:solidFill>
              <a:srgbClr val="8615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85;p14"/>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smtClean="0">
                  <a:solidFill>
                    <a:srgbClr val="595959"/>
                  </a:solidFill>
                  <a:latin typeface="Prompt"/>
                  <a:ea typeface="Prompt"/>
                  <a:cs typeface="Prompt"/>
                  <a:sym typeface="Prompt"/>
                </a:rPr>
                <a:t>LESSON 4</a:t>
              </a:r>
              <a:endParaRPr sz="2200" b="1" dirty="0">
                <a:solidFill>
                  <a:srgbClr val="595959"/>
                </a:solidFill>
                <a:latin typeface="Prompt"/>
                <a:ea typeface="Prompt"/>
                <a:cs typeface="Prompt"/>
                <a:sym typeface="Prompt"/>
              </a:endParaRPr>
            </a:p>
          </p:txBody>
        </p:sp>
        <p:sp>
          <p:nvSpPr>
            <p:cNvPr id="20" name="Google Shape;90;p14"/>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861533"/>
                  </a:solidFill>
                  <a:latin typeface="Prompt"/>
                  <a:ea typeface="Prompt"/>
                  <a:cs typeface="Prompt"/>
                  <a:sym typeface="Prompt"/>
                </a:rPr>
                <a:t>// </a:t>
              </a:r>
              <a:r>
                <a:rPr lang="it" b="1" dirty="0" smtClean="0">
                  <a:solidFill>
                    <a:srgbClr val="861533"/>
                  </a:solidFill>
                  <a:latin typeface="Prompt"/>
                  <a:ea typeface="Prompt"/>
                  <a:cs typeface="Prompt"/>
                  <a:sym typeface="Prompt"/>
                </a:rPr>
                <a:t>GENDER</a:t>
              </a:r>
              <a:r>
                <a:rPr lang="it" sz="1400" b="1" i="0" u="none" strike="noStrike" cap="none" dirty="0" smtClean="0">
                  <a:solidFill>
                    <a:srgbClr val="861533"/>
                  </a:solidFill>
                  <a:latin typeface="Prompt"/>
                  <a:ea typeface="Prompt"/>
                  <a:cs typeface="Prompt"/>
                  <a:sym typeface="Prompt"/>
                </a:rPr>
                <a:t> </a:t>
              </a:r>
              <a:r>
                <a:rPr lang="it" sz="1400" b="1" i="0" u="none" strike="noStrike" cap="none" dirty="0">
                  <a:solidFill>
                    <a:srgbClr val="861533"/>
                  </a:solidFill>
                  <a:latin typeface="Prompt"/>
                  <a:ea typeface="Prompt"/>
                  <a:cs typeface="Prompt"/>
                  <a:sym typeface="Prompt"/>
                </a:rPr>
                <a:t>//</a:t>
              </a:r>
              <a:endParaRPr sz="1400" b="0" i="0" u="none" strike="noStrike" cap="none" dirty="0">
                <a:solidFill>
                  <a:srgbClr val="861533"/>
                </a:solidFil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861533"/>
                  </a:solidFill>
                  <a:latin typeface="Prompt"/>
                  <a:ea typeface="Prompt"/>
                  <a:cs typeface="Prompt"/>
                  <a:sym typeface="Prompt"/>
                </a:rPr>
                <a:t>Teaching Learning Unit</a:t>
              </a:r>
              <a:endParaRPr sz="1400" b="0" i="0" u="none" strike="noStrike" cap="none" dirty="0">
                <a:solidFill>
                  <a:srgbClr val="861533"/>
                </a:solidFill>
                <a:sym typeface="Arial"/>
              </a:endParaRPr>
            </a:p>
          </p:txBody>
        </p:sp>
      </p:grpSp>
    </p:spTree>
    <p:extLst>
      <p:ext uri="{BB962C8B-B14F-4D97-AF65-F5344CB8AC3E}">
        <p14:creationId xmlns:p14="http://schemas.microsoft.com/office/powerpoint/2010/main" val="16382986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87409" y="1195027"/>
            <a:ext cx="3717118" cy="841800"/>
          </a:xfrm>
        </p:spPr>
        <p:txBody>
          <a:bodyPr/>
          <a:lstStyle/>
          <a:p>
            <a:pPr algn="ctr"/>
            <a:r>
              <a:rPr lang="en-GB" sz="4000" b="1" dirty="0">
                <a:solidFill>
                  <a:srgbClr val="595959"/>
                </a:solidFill>
                <a:latin typeface="Raleway" panose="020B0604020202020204" charset="0"/>
              </a:rPr>
              <a:t>Facts </a:t>
            </a:r>
          </a:p>
        </p:txBody>
      </p:sp>
      <p:sp>
        <p:nvSpPr>
          <p:cNvPr id="3" name="Content Placeholder 2"/>
          <p:cNvSpPr>
            <a:spLocks noGrp="1"/>
          </p:cNvSpPr>
          <p:nvPr>
            <p:ph idx="1"/>
          </p:nvPr>
        </p:nvSpPr>
        <p:spPr>
          <a:xfrm>
            <a:off x="364468" y="2124363"/>
            <a:ext cx="9963000" cy="5021400"/>
          </a:xfrm>
        </p:spPr>
        <p:txBody>
          <a:bodyPr>
            <a:normAutofit/>
          </a:bodyPr>
          <a:lstStyle/>
          <a:p>
            <a:r>
              <a:rPr lang="en-GB" b="1" dirty="0" smtClean="0">
                <a:latin typeface="Raleway" panose="020B0604020202020204" charset="0"/>
              </a:rPr>
              <a:t>While </a:t>
            </a:r>
            <a:r>
              <a:rPr lang="en-GB" b="1" dirty="0">
                <a:latin typeface="Raleway" panose="020B0604020202020204" charset="0"/>
              </a:rPr>
              <a:t>enrolment in primary education in developing countries has reached 91%, 57 million children remain out of </a:t>
            </a:r>
            <a:r>
              <a:rPr lang="en-GB" b="1" dirty="0" smtClean="0">
                <a:latin typeface="Raleway" panose="020B0604020202020204" charset="0"/>
              </a:rPr>
              <a:t>school</a:t>
            </a:r>
          </a:p>
          <a:p>
            <a:endParaRPr lang="en-GB" b="1" dirty="0">
              <a:latin typeface="Raleway" panose="020B0604020202020204" charset="0"/>
            </a:endParaRPr>
          </a:p>
          <a:p>
            <a:r>
              <a:rPr lang="en-GB" dirty="0">
                <a:latin typeface="Raleway" panose="020B0604020202020204" charset="0"/>
              </a:rPr>
              <a:t>Sub-Saharan Africa has the highest number of girls out of school, denied the right to education. [Source allinschool.org.]</a:t>
            </a:r>
          </a:p>
          <a:p>
            <a:endParaRPr lang="en-GB" dirty="0">
              <a:latin typeface="Raleway" panose="020B0604020202020204" charset="0"/>
            </a:endParaRPr>
          </a:p>
        </p:txBody>
      </p:sp>
      <p:grpSp>
        <p:nvGrpSpPr>
          <p:cNvPr id="10" name="Group 9"/>
          <p:cNvGrpSpPr/>
          <p:nvPr/>
        </p:nvGrpSpPr>
        <p:grpSpPr>
          <a:xfrm>
            <a:off x="364325" y="290950"/>
            <a:ext cx="9872150" cy="776917"/>
            <a:chOff x="364325" y="290950"/>
            <a:chExt cx="9872150" cy="776917"/>
          </a:xfrm>
        </p:grpSpPr>
        <p:pic>
          <p:nvPicPr>
            <p:cNvPr id="11" name="Google Shape;67;p14"/>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2" name="Google Shape;83;p14"/>
            <p:cNvSpPr/>
            <p:nvPr/>
          </p:nvSpPr>
          <p:spPr>
            <a:xfrm rot="10800000" flipH="1">
              <a:off x="428825" y="1016567"/>
              <a:ext cx="6500700" cy="51300"/>
            </a:xfrm>
            <a:prstGeom prst="rect">
              <a:avLst/>
            </a:prstGeom>
            <a:solidFill>
              <a:srgbClr val="8615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85;p14"/>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smtClean="0">
                  <a:solidFill>
                    <a:srgbClr val="595959"/>
                  </a:solidFill>
                  <a:latin typeface="Prompt"/>
                  <a:ea typeface="Prompt"/>
                  <a:cs typeface="Prompt"/>
                  <a:sym typeface="Prompt"/>
                </a:rPr>
                <a:t>LESSON 4</a:t>
              </a:r>
              <a:endParaRPr sz="2200" b="1" dirty="0">
                <a:solidFill>
                  <a:srgbClr val="595959"/>
                </a:solidFill>
                <a:latin typeface="Prompt"/>
                <a:ea typeface="Prompt"/>
                <a:cs typeface="Prompt"/>
                <a:sym typeface="Prompt"/>
              </a:endParaRPr>
            </a:p>
          </p:txBody>
        </p:sp>
        <p:sp>
          <p:nvSpPr>
            <p:cNvPr id="14" name="Google Shape;90;p14"/>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861533"/>
                  </a:solidFill>
                  <a:latin typeface="Prompt"/>
                  <a:ea typeface="Prompt"/>
                  <a:cs typeface="Prompt"/>
                  <a:sym typeface="Prompt"/>
                </a:rPr>
                <a:t>// </a:t>
              </a:r>
              <a:r>
                <a:rPr lang="it" b="1" dirty="0" smtClean="0">
                  <a:solidFill>
                    <a:srgbClr val="861533"/>
                  </a:solidFill>
                  <a:latin typeface="Prompt"/>
                  <a:ea typeface="Prompt"/>
                  <a:cs typeface="Prompt"/>
                  <a:sym typeface="Prompt"/>
                </a:rPr>
                <a:t>GENDER</a:t>
              </a:r>
              <a:r>
                <a:rPr lang="it" sz="1400" b="1" i="0" u="none" strike="noStrike" cap="none" dirty="0" smtClean="0">
                  <a:solidFill>
                    <a:srgbClr val="861533"/>
                  </a:solidFill>
                  <a:latin typeface="Prompt"/>
                  <a:ea typeface="Prompt"/>
                  <a:cs typeface="Prompt"/>
                  <a:sym typeface="Prompt"/>
                </a:rPr>
                <a:t> </a:t>
              </a:r>
              <a:r>
                <a:rPr lang="it" sz="1400" b="1" i="0" u="none" strike="noStrike" cap="none" dirty="0">
                  <a:solidFill>
                    <a:srgbClr val="861533"/>
                  </a:solidFill>
                  <a:latin typeface="Prompt"/>
                  <a:ea typeface="Prompt"/>
                  <a:cs typeface="Prompt"/>
                  <a:sym typeface="Prompt"/>
                </a:rPr>
                <a:t>//</a:t>
              </a:r>
              <a:endParaRPr sz="1400" b="0" i="0" u="none" strike="noStrike" cap="none" dirty="0">
                <a:solidFill>
                  <a:srgbClr val="861533"/>
                </a:solidFil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861533"/>
                  </a:solidFill>
                  <a:latin typeface="Prompt"/>
                  <a:ea typeface="Prompt"/>
                  <a:cs typeface="Prompt"/>
                  <a:sym typeface="Prompt"/>
                </a:rPr>
                <a:t>Teaching Learning Unit</a:t>
              </a:r>
              <a:endParaRPr sz="1400" b="0" i="0" u="none" strike="noStrike" cap="none" dirty="0">
                <a:solidFill>
                  <a:srgbClr val="861533"/>
                </a:solidFill>
                <a:sym typeface="Arial"/>
              </a:endParaRPr>
            </a:p>
          </p:txBody>
        </p:sp>
      </p:grpSp>
    </p:spTree>
    <p:extLst>
      <p:ext uri="{BB962C8B-B14F-4D97-AF65-F5344CB8AC3E}">
        <p14:creationId xmlns:p14="http://schemas.microsoft.com/office/powerpoint/2010/main" val="220515354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75942" y="1189884"/>
            <a:ext cx="8451294" cy="62328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9" name="Group 8"/>
          <p:cNvGrpSpPr/>
          <p:nvPr/>
        </p:nvGrpSpPr>
        <p:grpSpPr>
          <a:xfrm>
            <a:off x="364325" y="290950"/>
            <a:ext cx="9872150" cy="776917"/>
            <a:chOff x="364325" y="290950"/>
            <a:chExt cx="9872150" cy="776917"/>
          </a:xfrm>
        </p:grpSpPr>
        <p:pic>
          <p:nvPicPr>
            <p:cNvPr id="10" name="Google Shape;67;p14"/>
            <p:cNvPicPr preferRelativeResize="0"/>
            <p:nvPr/>
          </p:nvPicPr>
          <p:blipFill rotWithShape="1">
            <a:blip r:embed="rId4">
              <a:alphaModFix/>
            </a:blip>
            <a:srcRect/>
            <a:stretch/>
          </p:blipFill>
          <p:spPr>
            <a:xfrm>
              <a:off x="8623675" y="322925"/>
              <a:ext cx="1612800" cy="522667"/>
            </a:xfrm>
            <a:prstGeom prst="rect">
              <a:avLst/>
            </a:prstGeom>
            <a:noFill/>
            <a:ln>
              <a:noFill/>
            </a:ln>
          </p:spPr>
        </p:pic>
        <p:sp>
          <p:nvSpPr>
            <p:cNvPr id="11" name="Google Shape;83;p14"/>
            <p:cNvSpPr/>
            <p:nvPr/>
          </p:nvSpPr>
          <p:spPr>
            <a:xfrm rot="10800000" flipH="1">
              <a:off x="428825" y="1016567"/>
              <a:ext cx="6500700" cy="51300"/>
            </a:xfrm>
            <a:prstGeom prst="rect">
              <a:avLst/>
            </a:prstGeom>
            <a:solidFill>
              <a:srgbClr val="8615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85;p14"/>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smtClean="0">
                  <a:solidFill>
                    <a:srgbClr val="595959"/>
                  </a:solidFill>
                  <a:latin typeface="Prompt"/>
                  <a:ea typeface="Prompt"/>
                  <a:cs typeface="Prompt"/>
                  <a:sym typeface="Prompt"/>
                </a:rPr>
                <a:t>LESSON 4</a:t>
              </a:r>
              <a:endParaRPr sz="2200" b="1" dirty="0">
                <a:solidFill>
                  <a:srgbClr val="595959"/>
                </a:solidFill>
                <a:latin typeface="Prompt"/>
                <a:ea typeface="Prompt"/>
                <a:cs typeface="Prompt"/>
                <a:sym typeface="Prompt"/>
              </a:endParaRPr>
            </a:p>
          </p:txBody>
        </p:sp>
        <p:sp>
          <p:nvSpPr>
            <p:cNvPr id="13" name="Google Shape;90;p14"/>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861533"/>
                  </a:solidFill>
                  <a:latin typeface="Prompt"/>
                  <a:ea typeface="Prompt"/>
                  <a:cs typeface="Prompt"/>
                  <a:sym typeface="Prompt"/>
                </a:rPr>
                <a:t>// </a:t>
              </a:r>
              <a:r>
                <a:rPr lang="it" b="1" dirty="0" smtClean="0">
                  <a:solidFill>
                    <a:srgbClr val="861533"/>
                  </a:solidFill>
                  <a:latin typeface="Prompt"/>
                  <a:ea typeface="Prompt"/>
                  <a:cs typeface="Prompt"/>
                  <a:sym typeface="Prompt"/>
                </a:rPr>
                <a:t>GENDER</a:t>
              </a:r>
              <a:r>
                <a:rPr lang="it" sz="1400" b="1" i="0" u="none" strike="noStrike" cap="none" dirty="0" smtClean="0">
                  <a:solidFill>
                    <a:srgbClr val="861533"/>
                  </a:solidFill>
                  <a:latin typeface="Prompt"/>
                  <a:ea typeface="Prompt"/>
                  <a:cs typeface="Prompt"/>
                  <a:sym typeface="Prompt"/>
                </a:rPr>
                <a:t> </a:t>
              </a:r>
              <a:r>
                <a:rPr lang="it" sz="1400" b="1" i="0" u="none" strike="noStrike" cap="none" dirty="0">
                  <a:solidFill>
                    <a:srgbClr val="861533"/>
                  </a:solidFill>
                  <a:latin typeface="Prompt"/>
                  <a:ea typeface="Prompt"/>
                  <a:cs typeface="Prompt"/>
                  <a:sym typeface="Prompt"/>
                </a:rPr>
                <a:t>//</a:t>
              </a:r>
              <a:endParaRPr sz="1400" b="0" i="0" u="none" strike="noStrike" cap="none" dirty="0">
                <a:solidFill>
                  <a:srgbClr val="861533"/>
                </a:solidFil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861533"/>
                  </a:solidFill>
                  <a:latin typeface="Prompt"/>
                  <a:ea typeface="Prompt"/>
                  <a:cs typeface="Prompt"/>
                  <a:sym typeface="Prompt"/>
                </a:rPr>
                <a:t>Teaching Learning Unit</a:t>
              </a:r>
              <a:endParaRPr sz="1400" b="0" i="0" u="none" strike="noStrike" cap="none" dirty="0">
                <a:solidFill>
                  <a:srgbClr val="861533"/>
                </a:solidFill>
                <a:sym typeface="Arial"/>
              </a:endParaRPr>
            </a:p>
          </p:txBody>
        </p:sp>
      </p:grpSp>
    </p:spTree>
    <p:extLst>
      <p:ext uri="{BB962C8B-B14F-4D97-AF65-F5344CB8AC3E}">
        <p14:creationId xmlns:p14="http://schemas.microsoft.com/office/powerpoint/2010/main" val="308895869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790278" y="2413728"/>
            <a:ext cx="5039783" cy="3170099"/>
          </a:xfrm>
          <a:prstGeom prst="rect">
            <a:avLst/>
          </a:prstGeom>
        </p:spPr>
        <p:txBody>
          <a:bodyPr>
            <a:spAutoFit/>
          </a:bodyPr>
          <a:lstStyle/>
          <a:p>
            <a:r>
              <a:rPr lang="en-GB" sz="2000" i="1" dirty="0">
                <a:solidFill>
                  <a:srgbClr val="595959"/>
                </a:solidFill>
                <a:latin typeface="Raleway" panose="020B0604020202020204" charset="0"/>
              </a:rPr>
              <a:t>Poverty is the biggest barrier to girls’ education. My parents had one choice: food or school fees. </a:t>
            </a:r>
            <a:r>
              <a:rPr lang="en-GB" sz="2000" i="1" dirty="0" err="1">
                <a:solidFill>
                  <a:srgbClr val="595959"/>
                </a:solidFill>
                <a:latin typeface="Raleway" panose="020B0604020202020204" charset="0"/>
              </a:rPr>
              <a:t>Camfed</a:t>
            </a:r>
            <a:r>
              <a:rPr lang="en-GB" sz="2000" i="1" dirty="0">
                <a:solidFill>
                  <a:srgbClr val="595959"/>
                </a:solidFill>
                <a:latin typeface="Raleway" panose="020B0604020202020204" charset="0"/>
              </a:rPr>
              <a:t> supported me. Now I work with communities to find the resources to get girls into school. Educated girls marry later; have fewer, healthier children; start businesses; and invest over 90% of their earnings in their communities. Girls’ education is the most important investment we can make.”</a:t>
            </a:r>
            <a:endParaRPr lang="en-GB" sz="2000" dirty="0">
              <a:solidFill>
                <a:srgbClr val="595959"/>
              </a:solidFill>
              <a:latin typeface="Raleway" panose="020B0604020202020204" charset="0"/>
            </a:endParaRP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9218" y="2058248"/>
            <a:ext cx="3881060" cy="38810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0" name="Group 9"/>
          <p:cNvGrpSpPr/>
          <p:nvPr/>
        </p:nvGrpSpPr>
        <p:grpSpPr>
          <a:xfrm>
            <a:off x="364325" y="290950"/>
            <a:ext cx="9872150" cy="776917"/>
            <a:chOff x="364325" y="290950"/>
            <a:chExt cx="9872150" cy="776917"/>
          </a:xfrm>
        </p:grpSpPr>
        <p:pic>
          <p:nvPicPr>
            <p:cNvPr id="11" name="Google Shape;67;p14"/>
            <p:cNvPicPr preferRelativeResize="0"/>
            <p:nvPr/>
          </p:nvPicPr>
          <p:blipFill rotWithShape="1">
            <a:blip r:embed="rId4">
              <a:alphaModFix/>
            </a:blip>
            <a:srcRect/>
            <a:stretch/>
          </p:blipFill>
          <p:spPr>
            <a:xfrm>
              <a:off x="8623675" y="322925"/>
              <a:ext cx="1612800" cy="522667"/>
            </a:xfrm>
            <a:prstGeom prst="rect">
              <a:avLst/>
            </a:prstGeom>
            <a:noFill/>
            <a:ln>
              <a:noFill/>
            </a:ln>
          </p:spPr>
        </p:pic>
        <p:sp>
          <p:nvSpPr>
            <p:cNvPr id="12" name="Google Shape;83;p14"/>
            <p:cNvSpPr/>
            <p:nvPr/>
          </p:nvSpPr>
          <p:spPr>
            <a:xfrm rot="10800000" flipH="1">
              <a:off x="428825" y="1016567"/>
              <a:ext cx="6500700" cy="51300"/>
            </a:xfrm>
            <a:prstGeom prst="rect">
              <a:avLst/>
            </a:prstGeom>
            <a:solidFill>
              <a:srgbClr val="8615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85;p14"/>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smtClean="0">
                  <a:solidFill>
                    <a:srgbClr val="595959"/>
                  </a:solidFill>
                  <a:latin typeface="Prompt"/>
                  <a:ea typeface="Prompt"/>
                  <a:cs typeface="Prompt"/>
                  <a:sym typeface="Prompt"/>
                </a:rPr>
                <a:t>LESSON 4</a:t>
              </a:r>
              <a:endParaRPr sz="2200" b="1" dirty="0">
                <a:solidFill>
                  <a:srgbClr val="595959"/>
                </a:solidFill>
                <a:latin typeface="Prompt"/>
                <a:ea typeface="Prompt"/>
                <a:cs typeface="Prompt"/>
                <a:sym typeface="Prompt"/>
              </a:endParaRPr>
            </a:p>
          </p:txBody>
        </p:sp>
        <p:sp>
          <p:nvSpPr>
            <p:cNvPr id="14" name="Google Shape;90;p14"/>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861533"/>
                  </a:solidFill>
                  <a:latin typeface="Prompt"/>
                  <a:ea typeface="Prompt"/>
                  <a:cs typeface="Prompt"/>
                  <a:sym typeface="Prompt"/>
                </a:rPr>
                <a:t>// </a:t>
              </a:r>
              <a:r>
                <a:rPr lang="it" b="1" dirty="0" smtClean="0">
                  <a:solidFill>
                    <a:srgbClr val="861533"/>
                  </a:solidFill>
                  <a:latin typeface="Prompt"/>
                  <a:ea typeface="Prompt"/>
                  <a:cs typeface="Prompt"/>
                  <a:sym typeface="Prompt"/>
                </a:rPr>
                <a:t>GENDER</a:t>
              </a:r>
              <a:r>
                <a:rPr lang="it" sz="1400" b="1" i="0" u="none" strike="noStrike" cap="none" dirty="0" smtClean="0">
                  <a:solidFill>
                    <a:srgbClr val="861533"/>
                  </a:solidFill>
                  <a:latin typeface="Prompt"/>
                  <a:ea typeface="Prompt"/>
                  <a:cs typeface="Prompt"/>
                  <a:sym typeface="Prompt"/>
                </a:rPr>
                <a:t> </a:t>
              </a:r>
              <a:r>
                <a:rPr lang="it" sz="1400" b="1" i="0" u="none" strike="noStrike" cap="none" dirty="0">
                  <a:solidFill>
                    <a:srgbClr val="861533"/>
                  </a:solidFill>
                  <a:latin typeface="Prompt"/>
                  <a:ea typeface="Prompt"/>
                  <a:cs typeface="Prompt"/>
                  <a:sym typeface="Prompt"/>
                </a:rPr>
                <a:t>//</a:t>
              </a:r>
              <a:endParaRPr sz="1400" b="0" i="0" u="none" strike="noStrike" cap="none" dirty="0">
                <a:solidFill>
                  <a:srgbClr val="861533"/>
                </a:solidFil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861533"/>
                  </a:solidFill>
                  <a:latin typeface="Prompt"/>
                  <a:ea typeface="Prompt"/>
                  <a:cs typeface="Prompt"/>
                  <a:sym typeface="Prompt"/>
                </a:rPr>
                <a:t>Teaching Learning Unit</a:t>
              </a:r>
              <a:endParaRPr sz="1400" b="0" i="0" u="none" strike="noStrike" cap="none" dirty="0">
                <a:solidFill>
                  <a:srgbClr val="861533"/>
                </a:solidFill>
                <a:sym typeface="Arial"/>
              </a:endParaRPr>
            </a:p>
          </p:txBody>
        </p:sp>
      </p:grpSp>
    </p:spTree>
    <p:extLst>
      <p:ext uri="{BB962C8B-B14F-4D97-AF65-F5344CB8AC3E}">
        <p14:creationId xmlns:p14="http://schemas.microsoft.com/office/powerpoint/2010/main" val="267918688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791051" y="1731487"/>
            <a:ext cx="9071610" cy="3953353"/>
          </a:xfrm>
        </p:spPr>
        <p:txBody>
          <a:bodyPr>
            <a:normAutofit/>
          </a:bodyPr>
          <a:lstStyle/>
          <a:p>
            <a:pPr algn="ctr"/>
            <a:r>
              <a:rPr lang="en-GB" dirty="0">
                <a:solidFill>
                  <a:srgbClr val="595959"/>
                </a:solidFill>
              </a:rPr>
              <a:t> </a:t>
            </a:r>
            <a:r>
              <a:rPr lang="en-GB" sz="9600" b="1" dirty="0">
                <a:solidFill>
                  <a:srgbClr val="595959"/>
                </a:solidFill>
                <a:latin typeface="Raleway" panose="020B0604020202020204" charset="0"/>
              </a:rPr>
              <a:t>Let’s Develop </a:t>
            </a:r>
            <a:r>
              <a:rPr lang="en-GB" sz="9600" b="1" dirty="0" smtClean="0">
                <a:solidFill>
                  <a:srgbClr val="595959"/>
                </a:solidFill>
                <a:latin typeface="Raleway" panose="020B0604020202020204" charset="0"/>
              </a:rPr>
              <a:t>Our </a:t>
            </a:r>
            <a:r>
              <a:rPr lang="en-GB" sz="9600" b="1" dirty="0">
                <a:solidFill>
                  <a:srgbClr val="595959"/>
                </a:solidFill>
                <a:latin typeface="Raleway" panose="020B0604020202020204" charset="0"/>
              </a:rPr>
              <a:t>Ideas </a:t>
            </a:r>
          </a:p>
        </p:txBody>
      </p:sp>
      <p:grpSp>
        <p:nvGrpSpPr>
          <p:cNvPr id="8" name="Group 7"/>
          <p:cNvGrpSpPr/>
          <p:nvPr/>
        </p:nvGrpSpPr>
        <p:grpSpPr>
          <a:xfrm>
            <a:off x="364325" y="290950"/>
            <a:ext cx="9872150" cy="776917"/>
            <a:chOff x="364325" y="290950"/>
            <a:chExt cx="9872150" cy="776917"/>
          </a:xfrm>
        </p:grpSpPr>
        <p:pic>
          <p:nvPicPr>
            <p:cNvPr id="11" name="Google Shape;67;p14"/>
            <p:cNvPicPr preferRelativeResize="0"/>
            <p:nvPr/>
          </p:nvPicPr>
          <p:blipFill rotWithShape="1">
            <a:blip r:embed="rId2">
              <a:alphaModFix/>
            </a:blip>
            <a:srcRect/>
            <a:stretch/>
          </p:blipFill>
          <p:spPr>
            <a:xfrm>
              <a:off x="8623675" y="322925"/>
              <a:ext cx="1612800" cy="522667"/>
            </a:xfrm>
            <a:prstGeom prst="rect">
              <a:avLst/>
            </a:prstGeom>
            <a:noFill/>
            <a:ln>
              <a:noFill/>
            </a:ln>
          </p:spPr>
        </p:pic>
        <p:sp>
          <p:nvSpPr>
            <p:cNvPr id="12" name="Google Shape;83;p14"/>
            <p:cNvSpPr/>
            <p:nvPr/>
          </p:nvSpPr>
          <p:spPr>
            <a:xfrm rot="10800000" flipH="1">
              <a:off x="428825" y="1016567"/>
              <a:ext cx="6500700" cy="51300"/>
            </a:xfrm>
            <a:prstGeom prst="rect">
              <a:avLst/>
            </a:prstGeom>
            <a:solidFill>
              <a:srgbClr val="8615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85;p14"/>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smtClean="0">
                  <a:solidFill>
                    <a:srgbClr val="595959"/>
                  </a:solidFill>
                  <a:latin typeface="Prompt"/>
                  <a:ea typeface="Prompt"/>
                  <a:cs typeface="Prompt"/>
                  <a:sym typeface="Prompt"/>
                </a:rPr>
                <a:t>LESSON 4</a:t>
              </a:r>
              <a:endParaRPr sz="2200" b="1" dirty="0">
                <a:solidFill>
                  <a:srgbClr val="595959"/>
                </a:solidFill>
                <a:latin typeface="Prompt"/>
                <a:ea typeface="Prompt"/>
                <a:cs typeface="Prompt"/>
                <a:sym typeface="Prompt"/>
              </a:endParaRPr>
            </a:p>
          </p:txBody>
        </p:sp>
        <p:sp>
          <p:nvSpPr>
            <p:cNvPr id="14" name="Google Shape;90;p14"/>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861533"/>
                  </a:solidFill>
                  <a:latin typeface="Prompt"/>
                  <a:ea typeface="Prompt"/>
                  <a:cs typeface="Prompt"/>
                  <a:sym typeface="Prompt"/>
                </a:rPr>
                <a:t>// </a:t>
              </a:r>
              <a:r>
                <a:rPr lang="it" b="1" dirty="0" smtClean="0">
                  <a:solidFill>
                    <a:srgbClr val="861533"/>
                  </a:solidFill>
                  <a:latin typeface="Prompt"/>
                  <a:ea typeface="Prompt"/>
                  <a:cs typeface="Prompt"/>
                  <a:sym typeface="Prompt"/>
                </a:rPr>
                <a:t>GENDER</a:t>
              </a:r>
              <a:r>
                <a:rPr lang="it" sz="1400" b="1" i="0" u="none" strike="noStrike" cap="none" dirty="0" smtClean="0">
                  <a:solidFill>
                    <a:srgbClr val="861533"/>
                  </a:solidFill>
                  <a:latin typeface="Prompt"/>
                  <a:ea typeface="Prompt"/>
                  <a:cs typeface="Prompt"/>
                  <a:sym typeface="Prompt"/>
                </a:rPr>
                <a:t> </a:t>
              </a:r>
              <a:r>
                <a:rPr lang="it" sz="1400" b="1" i="0" u="none" strike="noStrike" cap="none" dirty="0">
                  <a:solidFill>
                    <a:srgbClr val="861533"/>
                  </a:solidFill>
                  <a:latin typeface="Prompt"/>
                  <a:ea typeface="Prompt"/>
                  <a:cs typeface="Prompt"/>
                  <a:sym typeface="Prompt"/>
                </a:rPr>
                <a:t>//</a:t>
              </a:r>
              <a:endParaRPr sz="1400" b="0" i="0" u="none" strike="noStrike" cap="none" dirty="0">
                <a:solidFill>
                  <a:srgbClr val="861533"/>
                </a:solidFil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861533"/>
                  </a:solidFill>
                  <a:latin typeface="Prompt"/>
                  <a:ea typeface="Prompt"/>
                  <a:cs typeface="Prompt"/>
                  <a:sym typeface="Prompt"/>
                </a:rPr>
                <a:t>Teaching Learning Unit</a:t>
              </a:r>
              <a:endParaRPr sz="1400" b="0" i="0" u="none" strike="noStrike" cap="none" dirty="0">
                <a:solidFill>
                  <a:srgbClr val="861533"/>
                </a:solidFill>
                <a:sym typeface="Arial"/>
              </a:endParaRPr>
            </a:p>
          </p:txBody>
        </p:sp>
      </p:grpSp>
    </p:spTree>
    <p:extLst>
      <p:ext uri="{BB962C8B-B14F-4D97-AF65-F5344CB8AC3E}">
        <p14:creationId xmlns:p14="http://schemas.microsoft.com/office/powerpoint/2010/main" val="53196931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672" y="1082195"/>
            <a:ext cx="9612468" cy="1983263"/>
          </a:xfrm>
          <a:noFill/>
        </p:spPr>
        <p:txBody>
          <a:bodyPr>
            <a:normAutofit/>
          </a:bodyPr>
          <a:lstStyle/>
          <a:p>
            <a:pPr algn="ctr"/>
            <a:r>
              <a:rPr lang="en-GB" b="1" dirty="0">
                <a:solidFill>
                  <a:srgbClr val="595959"/>
                </a:solidFill>
                <a:latin typeface="Raleway" panose="020B0604020202020204" charset="0"/>
              </a:rPr>
              <a:t>ACTIVITY </a:t>
            </a:r>
            <a:r>
              <a:rPr lang="en-GB" b="1" dirty="0" smtClean="0">
                <a:solidFill>
                  <a:srgbClr val="595959"/>
                </a:solidFill>
                <a:latin typeface="Raleway" panose="020B0604020202020204" charset="0"/>
              </a:rPr>
              <a:t>2: Group Task</a:t>
            </a:r>
            <a:r>
              <a:rPr lang="en-GB" dirty="0">
                <a:solidFill>
                  <a:srgbClr val="595959"/>
                </a:solidFill>
              </a:rPr>
              <a:t/>
            </a:r>
            <a:br>
              <a:rPr lang="en-GB" dirty="0">
                <a:solidFill>
                  <a:srgbClr val="595959"/>
                </a:solidFill>
              </a:rPr>
            </a:br>
            <a:r>
              <a:rPr lang="en-GB" dirty="0">
                <a:solidFill>
                  <a:srgbClr val="595959"/>
                </a:solidFill>
              </a:rPr>
              <a:t>What makes a good school and a high quality education</a:t>
            </a:r>
            <a:r>
              <a:rPr lang="en-GB" dirty="0" smtClean="0">
                <a:solidFill>
                  <a:srgbClr val="595959"/>
                </a:solidFill>
              </a:rPr>
              <a:t>?</a:t>
            </a:r>
            <a:endParaRPr lang="en-GB" dirty="0">
              <a:solidFill>
                <a:srgbClr val="595959"/>
              </a:solidFill>
            </a:endParaRPr>
          </a:p>
        </p:txBody>
      </p:sp>
      <p:sp>
        <p:nvSpPr>
          <p:cNvPr id="3" name="Content Placeholder 2"/>
          <p:cNvSpPr>
            <a:spLocks noGrp="1"/>
          </p:cNvSpPr>
          <p:nvPr>
            <p:ph idx="1"/>
          </p:nvPr>
        </p:nvSpPr>
        <p:spPr>
          <a:xfrm>
            <a:off x="810101" y="2817808"/>
            <a:ext cx="9071610" cy="4159051"/>
          </a:xfrm>
        </p:spPr>
        <p:txBody>
          <a:bodyPr>
            <a:noAutofit/>
          </a:bodyPr>
          <a:lstStyle/>
          <a:p>
            <a:pPr marL="0" indent="0">
              <a:buNone/>
            </a:pPr>
            <a:r>
              <a:rPr lang="en-GB" sz="2100" dirty="0">
                <a:solidFill>
                  <a:srgbClr val="595959"/>
                </a:solidFill>
                <a:latin typeface="Raleway" panose="020B0604020202020204" charset="0"/>
              </a:rPr>
              <a:t>You are in charge of developing  new schools for children in emerging economies (on continents like Africa and Asia). You have a number of decisions to make as a group. </a:t>
            </a:r>
          </a:p>
          <a:p>
            <a:pPr marL="0" indent="0">
              <a:buNone/>
            </a:pPr>
            <a:r>
              <a:rPr lang="en-GB" sz="2100" b="1" dirty="0">
                <a:solidFill>
                  <a:srgbClr val="595959"/>
                </a:solidFill>
                <a:latin typeface="Raleway" panose="020B0604020202020204" charset="0"/>
              </a:rPr>
              <a:t>Divide your group into 3 pairs:</a:t>
            </a:r>
          </a:p>
          <a:p>
            <a:pPr marL="0" indent="0">
              <a:buNone/>
            </a:pPr>
            <a:r>
              <a:rPr lang="en-GB" sz="2100" dirty="0">
                <a:solidFill>
                  <a:srgbClr val="595959"/>
                </a:solidFill>
                <a:latin typeface="Raleway" panose="020B0604020202020204" charset="0"/>
              </a:rPr>
              <a:t>Each pair will be planning schools - one pair will have a high budget, one pair a medium budget and one a very small budget. Read the cards you have been given and then make some choices:</a:t>
            </a:r>
          </a:p>
          <a:p>
            <a:pPr marL="0" indent="0">
              <a:buNone/>
            </a:pPr>
            <a:r>
              <a:rPr lang="en-GB" sz="2100" dirty="0">
                <a:solidFill>
                  <a:srgbClr val="595959"/>
                </a:solidFill>
                <a:latin typeface="Raleway" panose="020B0604020202020204" charset="0"/>
              </a:rPr>
              <a:t>1] Put your cards in  rank order – choose top features and go down in order, its you own opinions. </a:t>
            </a:r>
          </a:p>
          <a:p>
            <a:pPr marL="0" indent="0">
              <a:buNone/>
            </a:pPr>
            <a:r>
              <a:rPr lang="en-GB" sz="2100" dirty="0">
                <a:solidFill>
                  <a:srgbClr val="595959"/>
                </a:solidFill>
                <a:latin typeface="Raleway" panose="020B0604020202020204" charset="0"/>
              </a:rPr>
              <a:t>2] Now discuss as a group the following question’ What makes a good school?’ Write your answers into the comment box that you have been given. </a:t>
            </a:r>
          </a:p>
        </p:txBody>
      </p:sp>
      <p:grpSp>
        <p:nvGrpSpPr>
          <p:cNvPr id="10" name="Group 9"/>
          <p:cNvGrpSpPr/>
          <p:nvPr/>
        </p:nvGrpSpPr>
        <p:grpSpPr>
          <a:xfrm>
            <a:off x="364325" y="290950"/>
            <a:ext cx="9872150" cy="776917"/>
            <a:chOff x="364325" y="290950"/>
            <a:chExt cx="9872150" cy="776917"/>
          </a:xfrm>
        </p:grpSpPr>
        <p:pic>
          <p:nvPicPr>
            <p:cNvPr id="11" name="Google Shape;67;p14"/>
            <p:cNvPicPr preferRelativeResize="0"/>
            <p:nvPr/>
          </p:nvPicPr>
          <p:blipFill rotWithShape="1">
            <a:blip r:embed="rId2">
              <a:alphaModFix/>
            </a:blip>
            <a:srcRect/>
            <a:stretch/>
          </p:blipFill>
          <p:spPr>
            <a:xfrm>
              <a:off x="8623675" y="322925"/>
              <a:ext cx="1612800" cy="522667"/>
            </a:xfrm>
            <a:prstGeom prst="rect">
              <a:avLst/>
            </a:prstGeom>
            <a:noFill/>
            <a:ln>
              <a:noFill/>
            </a:ln>
          </p:spPr>
        </p:pic>
        <p:sp>
          <p:nvSpPr>
            <p:cNvPr id="12" name="Google Shape;83;p14"/>
            <p:cNvSpPr/>
            <p:nvPr/>
          </p:nvSpPr>
          <p:spPr>
            <a:xfrm rot="10800000" flipH="1">
              <a:off x="428825" y="1016567"/>
              <a:ext cx="6500700" cy="51300"/>
            </a:xfrm>
            <a:prstGeom prst="rect">
              <a:avLst/>
            </a:prstGeom>
            <a:solidFill>
              <a:srgbClr val="8615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85;p14"/>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smtClean="0">
                  <a:solidFill>
                    <a:srgbClr val="595959"/>
                  </a:solidFill>
                  <a:latin typeface="Prompt"/>
                  <a:ea typeface="Prompt"/>
                  <a:cs typeface="Prompt"/>
                  <a:sym typeface="Prompt"/>
                </a:rPr>
                <a:t>LESSON 4</a:t>
              </a:r>
              <a:endParaRPr sz="2200" b="1" dirty="0">
                <a:solidFill>
                  <a:srgbClr val="595959"/>
                </a:solidFill>
                <a:latin typeface="Prompt"/>
                <a:ea typeface="Prompt"/>
                <a:cs typeface="Prompt"/>
                <a:sym typeface="Prompt"/>
              </a:endParaRPr>
            </a:p>
          </p:txBody>
        </p:sp>
        <p:sp>
          <p:nvSpPr>
            <p:cNvPr id="14" name="Google Shape;90;p14"/>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861533"/>
                  </a:solidFill>
                  <a:latin typeface="Prompt"/>
                  <a:ea typeface="Prompt"/>
                  <a:cs typeface="Prompt"/>
                  <a:sym typeface="Prompt"/>
                </a:rPr>
                <a:t>// </a:t>
              </a:r>
              <a:r>
                <a:rPr lang="it" b="1" dirty="0" smtClean="0">
                  <a:solidFill>
                    <a:srgbClr val="861533"/>
                  </a:solidFill>
                  <a:latin typeface="Prompt"/>
                  <a:ea typeface="Prompt"/>
                  <a:cs typeface="Prompt"/>
                  <a:sym typeface="Prompt"/>
                </a:rPr>
                <a:t>GENDER</a:t>
              </a:r>
              <a:r>
                <a:rPr lang="it" sz="1400" b="1" i="0" u="none" strike="noStrike" cap="none" dirty="0" smtClean="0">
                  <a:solidFill>
                    <a:srgbClr val="861533"/>
                  </a:solidFill>
                  <a:latin typeface="Prompt"/>
                  <a:ea typeface="Prompt"/>
                  <a:cs typeface="Prompt"/>
                  <a:sym typeface="Prompt"/>
                </a:rPr>
                <a:t> </a:t>
              </a:r>
              <a:r>
                <a:rPr lang="it" sz="1400" b="1" i="0" u="none" strike="noStrike" cap="none" dirty="0">
                  <a:solidFill>
                    <a:srgbClr val="861533"/>
                  </a:solidFill>
                  <a:latin typeface="Prompt"/>
                  <a:ea typeface="Prompt"/>
                  <a:cs typeface="Prompt"/>
                  <a:sym typeface="Prompt"/>
                </a:rPr>
                <a:t>//</a:t>
              </a:r>
              <a:endParaRPr sz="1400" b="0" i="0" u="none" strike="noStrike" cap="none" dirty="0">
                <a:solidFill>
                  <a:srgbClr val="861533"/>
                </a:solidFil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861533"/>
                  </a:solidFill>
                  <a:latin typeface="Prompt"/>
                  <a:ea typeface="Prompt"/>
                  <a:cs typeface="Prompt"/>
                  <a:sym typeface="Prompt"/>
                </a:rPr>
                <a:t>Teaching Learning Unit</a:t>
              </a:r>
              <a:endParaRPr sz="1400" b="0" i="0" u="none" strike="noStrike" cap="none" dirty="0">
                <a:solidFill>
                  <a:srgbClr val="861533"/>
                </a:solidFill>
                <a:sym typeface="Arial"/>
              </a:endParaRPr>
            </a:p>
          </p:txBody>
        </p:sp>
      </p:grpSp>
    </p:spTree>
    <p:extLst>
      <p:ext uri="{BB962C8B-B14F-4D97-AF65-F5344CB8AC3E}">
        <p14:creationId xmlns:p14="http://schemas.microsoft.com/office/powerpoint/2010/main" val="271329872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1335693" y="1189884"/>
            <a:ext cx="8094382" cy="6230349"/>
            <a:chOff x="1102679" y="604818"/>
            <a:chExt cx="8630003" cy="6491565"/>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2679" y="604818"/>
              <a:ext cx="4322603" cy="2870478"/>
            </a:xfrm>
            <a:prstGeom prst="rect">
              <a:avLst/>
            </a:prstGeom>
          </p:spPr>
        </p:pic>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25282" y="604818"/>
              <a:ext cx="4307400" cy="2870478"/>
            </a:xfrm>
            <a:prstGeom prst="rect">
              <a:avLst/>
            </a:prstGeom>
          </p:spPr>
        </p:pic>
        <p:pic>
          <p:nvPicPr>
            <p:cNvPr id="4" name="Picture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02679" y="3475296"/>
              <a:ext cx="2689411" cy="3621087"/>
            </a:xfrm>
            <a:prstGeom prst="rect">
              <a:avLst/>
            </a:prstGeom>
          </p:spPr>
        </p:pic>
        <p:pic>
          <p:nvPicPr>
            <p:cNvPr id="5" name="Picture 4"/>
            <p:cNvPicPr>
              <a:picLocks noChangeAspect="1"/>
            </p:cNvPicPr>
            <p:nvPr/>
          </p:nvPicPr>
          <p:blipFill rotWithShape="1">
            <a:blip r:embed="rId6" cstate="print">
              <a:extLst>
                <a:ext uri="{28A0092B-C50C-407E-A947-70E740481C1C}">
                  <a14:useLocalDpi xmlns:a14="http://schemas.microsoft.com/office/drawing/2010/main" val="0"/>
                </a:ext>
              </a:extLst>
            </a:blip>
            <a:srcRect l="5632" t="358" r="2415" b="-358"/>
            <a:stretch/>
          </p:blipFill>
          <p:spPr>
            <a:xfrm>
              <a:off x="3792090" y="3475296"/>
              <a:ext cx="5919468" cy="3621087"/>
            </a:xfrm>
            <a:prstGeom prst="rect">
              <a:avLst/>
            </a:prstGeom>
          </p:spPr>
        </p:pic>
      </p:grpSp>
      <p:grpSp>
        <p:nvGrpSpPr>
          <p:cNvPr id="12" name="Group 11"/>
          <p:cNvGrpSpPr/>
          <p:nvPr/>
        </p:nvGrpSpPr>
        <p:grpSpPr>
          <a:xfrm>
            <a:off x="364325" y="290950"/>
            <a:ext cx="9872150" cy="776917"/>
            <a:chOff x="364325" y="290950"/>
            <a:chExt cx="9872150" cy="776917"/>
          </a:xfrm>
        </p:grpSpPr>
        <p:pic>
          <p:nvPicPr>
            <p:cNvPr id="13" name="Google Shape;67;p14"/>
            <p:cNvPicPr preferRelativeResize="0"/>
            <p:nvPr/>
          </p:nvPicPr>
          <p:blipFill rotWithShape="1">
            <a:blip r:embed="rId7">
              <a:alphaModFix/>
            </a:blip>
            <a:srcRect/>
            <a:stretch/>
          </p:blipFill>
          <p:spPr>
            <a:xfrm>
              <a:off x="8623675" y="322925"/>
              <a:ext cx="1612800" cy="522667"/>
            </a:xfrm>
            <a:prstGeom prst="rect">
              <a:avLst/>
            </a:prstGeom>
            <a:noFill/>
            <a:ln>
              <a:noFill/>
            </a:ln>
          </p:spPr>
        </p:pic>
        <p:sp>
          <p:nvSpPr>
            <p:cNvPr id="14" name="Google Shape;83;p14"/>
            <p:cNvSpPr/>
            <p:nvPr/>
          </p:nvSpPr>
          <p:spPr>
            <a:xfrm rot="10800000" flipH="1">
              <a:off x="428825" y="1016567"/>
              <a:ext cx="6500700" cy="51300"/>
            </a:xfrm>
            <a:prstGeom prst="rect">
              <a:avLst/>
            </a:prstGeom>
            <a:solidFill>
              <a:srgbClr val="8615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85;p14"/>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smtClean="0">
                  <a:solidFill>
                    <a:srgbClr val="595959"/>
                  </a:solidFill>
                  <a:latin typeface="Prompt"/>
                  <a:ea typeface="Prompt"/>
                  <a:cs typeface="Prompt"/>
                  <a:sym typeface="Prompt"/>
                </a:rPr>
                <a:t>LESSON 4</a:t>
              </a:r>
              <a:endParaRPr sz="2200" b="1" dirty="0">
                <a:solidFill>
                  <a:srgbClr val="595959"/>
                </a:solidFill>
                <a:latin typeface="Prompt"/>
                <a:ea typeface="Prompt"/>
                <a:cs typeface="Prompt"/>
                <a:sym typeface="Prompt"/>
              </a:endParaRPr>
            </a:p>
          </p:txBody>
        </p:sp>
        <p:sp>
          <p:nvSpPr>
            <p:cNvPr id="16" name="Google Shape;90;p14"/>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861533"/>
                  </a:solidFill>
                  <a:latin typeface="Prompt"/>
                  <a:ea typeface="Prompt"/>
                  <a:cs typeface="Prompt"/>
                  <a:sym typeface="Prompt"/>
                </a:rPr>
                <a:t>// </a:t>
              </a:r>
              <a:r>
                <a:rPr lang="it" b="1" dirty="0" smtClean="0">
                  <a:solidFill>
                    <a:srgbClr val="861533"/>
                  </a:solidFill>
                  <a:latin typeface="Prompt"/>
                  <a:ea typeface="Prompt"/>
                  <a:cs typeface="Prompt"/>
                  <a:sym typeface="Prompt"/>
                </a:rPr>
                <a:t>GENDER</a:t>
              </a:r>
              <a:r>
                <a:rPr lang="it" sz="1400" b="1" i="0" u="none" strike="noStrike" cap="none" dirty="0" smtClean="0">
                  <a:solidFill>
                    <a:srgbClr val="861533"/>
                  </a:solidFill>
                  <a:latin typeface="Prompt"/>
                  <a:ea typeface="Prompt"/>
                  <a:cs typeface="Prompt"/>
                  <a:sym typeface="Prompt"/>
                </a:rPr>
                <a:t> </a:t>
              </a:r>
              <a:r>
                <a:rPr lang="it" sz="1400" b="1" i="0" u="none" strike="noStrike" cap="none" dirty="0">
                  <a:solidFill>
                    <a:srgbClr val="861533"/>
                  </a:solidFill>
                  <a:latin typeface="Prompt"/>
                  <a:ea typeface="Prompt"/>
                  <a:cs typeface="Prompt"/>
                  <a:sym typeface="Prompt"/>
                </a:rPr>
                <a:t>//</a:t>
              </a:r>
              <a:endParaRPr sz="1400" b="0" i="0" u="none" strike="noStrike" cap="none" dirty="0">
                <a:solidFill>
                  <a:srgbClr val="861533"/>
                </a:solidFil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861533"/>
                  </a:solidFill>
                  <a:latin typeface="Prompt"/>
                  <a:ea typeface="Prompt"/>
                  <a:cs typeface="Prompt"/>
                  <a:sym typeface="Prompt"/>
                </a:rPr>
                <a:t>Teaching Learning Unit</a:t>
              </a:r>
              <a:endParaRPr sz="1400" b="0" i="0" u="none" strike="noStrike" cap="none" dirty="0">
                <a:solidFill>
                  <a:srgbClr val="861533"/>
                </a:solidFill>
                <a:sym typeface="Arial"/>
              </a:endParaRPr>
            </a:p>
          </p:txBody>
        </p:sp>
      </p:grpSp>
    </p:spTree>
    <p:extLst>
      <p:ext uri="{BB962C8B-B14F-4D97-AF65-F5344CB8AC3E}">
        <p14:creationId xmlns:p14="http://schemas.microsoft.com/office/powerpoint/2010/main" val="242441893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3125551318"/>
              </p:ext>
            </p:extLst>
          </p:nvPr>
        </p:nvGraphicFramePr>
        <p:xfrm>
          <a:off x="219275" y="1351384"/>
          <a:ext cx="10262988" cy="5927600"/>
        </p:xfrm>
        <a:graphic>
          <a:graphicData uri="http://schemas.openxmlformats.org/drawingml/2006/table">
            <a:tbl>
              <a:tblPr firstRow="1" bandRow="1">
                <a:tableStyleId>{5C22544A-7EE6-4342-B048-85BDC9FD1C3A}</a:tableStyleId>
              </a:tblPr>
              <a:tblGrid>
                <a:gridCol w="3420996">
                  <a:extLst>
                    <a:ext uri="{9D8B030D-6E8A-4147-A177-3AD203B41FA5}">
                      <a16:colId xmlns:a16="http://schemas.microsoft.com/office/drawing/2014/main" val="20000"/>
                    </a:ext>
                  </a:extLst>
                </a:gridCol>
                <a:gridCol w="3420996">
                  <a:extLst>
                    <a:ext uri="{9D8B030D-6E8A-4147-A177-3AD203B41FA5}">
                      <a16:colId xmlns:a16="http://schemas.microsoft.com/office/drawing/2014/main" val="20001"/>
                    </a:ext>
                  </a:extLst>
                </a:gridCol>
                <a:gridCol w="3420996">
                  <a:extLst>
                    <a:ext uri="{9D8B030D-6E8A-4147-A177-3AD203B41FA5}">
                      <a16:colId xmlns:a16="http://schemas.microsoft.com/office/drawing/2014/main" val="20002"/>
                    </a:ext>
                  </a:extLst>
                </a:gridCol>
              </a:tblGrid>
              <a:tr h="318529">
                <a:tc>
                  <a:txBody>
                    <a:bodyPr/>
                    <a:lstStyle/>
                    <a:p>
                      <a:r>
                        <a:rPr lang="en-GB" sz="1400" b="1" dirty="0">
                          <a:solidFill>
                            <a:schemeClr val="tx1"/>
                          </a:solidFill>
                        </a:rPr>
                        <a:t>Expensive choices </a:t>
                      </a:r>
                    </a:p>
                  </a:txBody>
                  <a:tcPr marL="100796" marR="100796" marT="50398" marB="50398">
                    <a:solidFill>
                      <a:srgbClr val="FF0000"/>
                    </a:solidFill>
                  </a:tcPr>
                </a:tc>
                <a:tc>
                  <a:txBody>
                    <a:bodyPr/>
                    <a:lstStyle/>
                    <a:p>
                      <a:r>
                        <a:rPr lang="en-GB" sz="1400" b="1" dirty="0">
                          <a:solidFill>
                            <a:schemeClr val="tx1"/>
                          </a:solidFill>
                        </a:rPr>
                        <a:t>Medium cost choices </a:t>
                      </a:r>
                    </a:p>
                  </a:txBody>
                  <a:tcPr marL="100796" marR="100796" marT="50398" marB="50398">
                    <a:solidFill>
                      <a:srgbClr val="FFC000"/>
                    </a:solidFill>
                  </a:tcPr>
                </a:tc>
                <a:tc>
                  <a:txBody>
                    <a:bodyPr/>
                    <a:lstStyle/>
                    <a:p>
                      <a:r>
                        <a:rPr lang="en-GB" sz="1400" b="1" dirty="0">
                          <a:solidFill>
                            <a:schemeClr val="tx1"/>
                          </a:solidFill>
                        </a:rPr>
                        <a:t>Low cost choices </a:t>
                      </a:r>
                    </a:p>
                  </a:txBody>
                  <a:tcPr marL="100796" marR="100796" marT="50398" marB="50398">
                    <a:solidFill>
                      <a:srgbClr val="00B050"/>
                    </a:solidFill>
                  </a:tcPr>
                </a:tc>
                <a:extLst>
                  <a:ext uri="{0D108BD9-81ED-4DB2-BD59-A6C34878D82A}">
                    <a16:rowId xmlns:a16="http://schemas.microsoft.com/office/drawing/2014/main" val="10000"/>
                  </a:ext>
                </a:extLst>
              </a:tr>
              <a:tr h="559378">
                <a:tc>
                  <a:txBody>
                    <a:bodyPr/>
                    <a:lstStyle/>
                    <a:p>
                      <a:r>
                        <a:rPr lang="en-GB" sz="1400" dirty="0"/>
                        <a:t>1. The school will have a class for</a:t>
                      </a:r>
                      <a:r>
                        <a:rPr lang="en-GB" sz="1400" baseline="0" dirty="0"/>
                        <a:t> three and four </a:t>
                      </a:r>
                      <a:r>
                        <a:rPr lang="en-GB" sz="1400" dirty="0"/>
                        <a:t> year olds with trained staff</a:t>
                      </a:r>
                    </a:p>
                  </a:txBody>
                  <a:tcPr marL="100796" marR="100796" marT="50398" marB="50398">
                    <a:solidFill>
                      <a:srgbClr val="FF0000"/>
                    </a:solidFill>
                  </a:tcPr>
                </a:tc>
                <a:tc>
                  <a:txBody>
                    <a:bodyPr/>
                    <a:lstStyle/>
                    <a:p>
                      <a:r>
                        <a:rPr lang="en-GB" sz="1400" dirty="0"/>
                        <a:t>9. There are some trained teachers in core subjects</a:t>
                      </a:r>
                      <a:r>
                        <a:rPr lang="en-GB" sz="1400" baseline="0" dirty="0"/>
                        <a:t> like Science and Maths </a:t>
                      </a:r>
                      <a:endParaRPr lang="en-GB" sz="1400" dirty="0"/>
                    </a:p>
                  </a:txBody>
                  <a:tcPr marL="100796" marR="100796" marT="50398" marB="50398">
                    <a:solidFill>
                      <a:srgbClr val="FFC00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400" dirty="0"/>
                        <a:t>17. The school environment feels safe and welcoming  but classrooms are basic</a:t>
                      </a:r>
                    </a:p>
                  </a:txBody>
                  <a:tcPr marL="100796" marR="100796" marT="50398" marB="50398">
                    <a:solidFill>
                      <a:srgbClr val="00B050"/>
                    </a:solidFill>
                  </a:tcPr>
                </a:tc>
                <a:extLst>
                  <a:ext uri="{0D108BD9-81ED-4DB2-BD59-A6C34878D82A}">
                    <a16:rowId xmlns:a16="http://schemas.microsoft.com/office/drawing/2014/main" val="10001"/>
                  </a:ext>
                </a:extLst>
              </a:tr>
              <a:tr h="725497">
                <a:tc>
                  <a:txBody>
                    <a:bodyPr/>
                    <a:lstStyle/>
                    <a:p>
                      <a:r>
                        <a:rPr lang="en-GB" sz="1400" dirty="0"/>
                        <a:t>2. There are up to date Computers</a:t>
                      </a:r>
                      <a:r>
                        <a:rPr lang="en-GB" sz="1400" baseline="0" dirty="0"/>
                        <a:t> and other technical equipment needed for a 21</a:t>
                      </a:r>
                      <a:r>
                        <a:rPr lang="en-GB" sz="1400" baseline="30000" dirty="0"/>
                        <a:t>st</a:t>
                      </a:r>
                      <a:r>
                        <a:rPr lang="en-GB" sz="1400" baseline="0" dirty="0"/>
                        <a:t> century education </a:t>
                      </a:r>
                      <a:endParaRPr lang="en-GB" sz="1400" dirty="0"/>
                    </a:p>
                  </a:txBody>
                  <a:tcPr marL="100796" marR="100796" marT="50398" marB="50398">
                    <a:solidFill>
                      <a:srgbClr val="FF0000"/>
                    </a:solidFill>
                  </a:tcPr>
                </a:tc>
                <a:tc>
                  <a:txBody>
                    <a:bodyPr/>
                    <a:lstStyle/>
                    <a:p>
                      <a:r>
                        <a:rPr lang="en-GB" sz="1400" dirty="0"/>
                        <a:t>10. The classrooms are safe for learning , with no hazards</a:t>
                      </a:r>
                    </a:p>
                  </a:txBody>
                  <a:tcPr marL="100796" marR="100796" marT="50398" marB="50398">
                    <a:solidFill>
                      <a:srgbClr val="FFC00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400" dirty="0"/>
                        <a:t>18.</a:t>
                      </a:r>
                      <a:r>
                        <a:rPr lang="en-GB" sz="1400" baseline="0" dirty="0"/>
                        <a:t> Class sizes are 50 plus</a:t>
                      </a:r>
                      <a:endParaRPr lang="en-GB" sz="1400" dirty="0"/>
                    </a:p>
                  </a:txBody>
                  <a:tcPr marL="100796" marR="100796" marT="50398" marB="50398">
                    <a:solidFill>
                      <a:srgbClr val="00B050"/>
                    </a:solidFill>
                  </a:tcPr>
                </a:tc>
                <a:extLst>
                  <a:ext uri="{0D108BD9-81ED-4DB2-BD59-A6C34878D82A}">
                    <a16:rowId xmlns:a16="http://schemas.microsoft.com/office/drawing/2014/main" val="10002"/>
                  </a:ext>
                </a:extLst>
              </a:tr>
              <a:tr h="516566">
                <a:tc>
                  <a:txBody>
                    <a:bodyPr/>
                    <a:lstStyle/>
                    <a:p>
                      <a:r>
                        <a:rPr lang="en-GB" sz="1400" dirty="0"/>
                        <a:t>3. All teachers are fully qualified and trained to teach </a:t>
                      </a:r>
                    </a:p>
                  </a:txBody>
                  <a:tcPr marL="100796" marR="100796" marT="50398" marB="50398">
                    <a:solidFill>
                      <a:srgbClr val="FF000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400" dirty="0"/>
                        <a:t>11. Girls and boys can attend school until</a:t>
                      </a:r>
                      <a:r>
                        <a:rPr lang="en-GB" sz="1400" baseline="0" dirty="0"/>
                        <a:t> the end of Primary School </a:t>
                      </a:r>
                      <a:endParaRPr lang="en-GB" sz="1400" dirty="0"/>
                    </a:p>
                  </a:txBody>
                  <a:tcPr marL="100796" marR="100796" marT="50398" marB="50398">
                    <a:solidFill>
                      <a:srgbClr val="FFC000"/>
                    </a:solidFill>
                  </a:tcPr>
                </a:tc>
                <a:tc>
                  <a:txBody>
                    <a:bodyPr/>
                    <a:lstStyle/>
                    <a:p>
                      <a:r>
                        <a:rPr lang="en-GB" sz="1400" dirty="0"/>
                        <a:t>19. Pupils only do lessons in the morning</a:t>
                      </a:r>
                    </a:p>
                  </a:txBody>
                  <a:tcPr marL="100796" marR="100796" marT="50398" marB="50398">
                    <a:solidFill>
                      <a:srgbClr val="00B050"/>
                    </a:solidFill>
                  </a:tcPr>
                </a:tc>
                <a:extLst>
                  <a:ext uri="{0D108BD9-81ED-4DB2-BD59-A6C34878D82A}">
                    <a16:rowId xmlns:a16="http://schemas.microsoft.com/office/drawing/2014/main" val="10003"/>
                  </a:ext>
                </a:extLst>
              </a:tr>
              <a:tr h="725497">
                <a:tc>
                  <a:txBody>
                    <a:bodyPr/>
                    <a:lstStyle/>
                    <a:p>
                      <a:r>
                        <a:rPr lang="en-GB" sz="1400" dirty="0"/>
                        <a:t>4. All pupils from the ages of 4 to 18 are entitled to a free</a:t>
                      </a:r>
                      <a:r>
                        <a:rPr lang="en-GB" sz="1400" baseline="0" dirty="0"/>
                        <a:t> education </a:t>
                      </a:r>
                      <a:endParaRPr lang="en-GB" sz="1400" dirty="0"/>
                    </a:p>
                  </a:txBody>
                  <a:tcPr marL="100796" marR="100796" marT="50398" marB="50398">
                    <a:solidFill>
                      <a:srgbClr val="FF0000"/>
                    </a:solidFill>
                  </a:tcPr>
                </a:tc>
                <a:tc>
                  <a:txBody>
                    <a:bodyPr/>
                    <a:lstStyle/>
                    <a:p>
                      <a:r>
                        <a:rPr lang="en-GB" sz="1400" dirty="0"/>
                        <a:t>12. There is extra support and funding to help some pupils</a:t>
                      </a:r>
                      <a:r>
                        <a:rPr lang="en-GB" sz="1400" baseline="0" dirty="0"/>
                        <a:t> who find some aspects of learning difficult</a:t>
                      </a:r>
                      <a:endParaRPr lang="en-GB" sz="1400" dirty="0"/>
                    </a:p>
                  </a:txBody>
                  <a:tcPr marL="100796" marR="100796" marT="50398" marB="50398">
                    <a:solidFill>
                      <a:srgbClr val="FFC00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400" dirty="0"/>
                        <a:t>20.  There  is</a:t>
                      </a:r>
                      <a:r>
                        <a:rPr lang="en-GB" sz="1400" baseline="0" dirty="0"/>
                        <a:t> no canteen and food is not available for pupils</a:t>
                      </a:r>
                      <a:endParaRPr lang="en-GB" sz="1400" dirty="0"/>
                    </a:p>
                  </a:txBody>
                  <a:tcPr marL="100796" marR="100796" marT="50398" marB="50398">
                    <a:solidFill>
                      <a:srgbClr val="00B050"/>
                    </a:solidFill>
                  </a:tcPr>
                </a:tc>
                <a:extLst>
                  <a:ext uri="{0D108BD9-81ED-4DB2-BD59-A6C34878D82A}">
                    <a16:rowId xmlns:a16="http://schemas.microsoft.com/office/drawing/2014/main" val="10004"/>
                  </a:ext>
                </a:extLst>
              </a:tr>
              <a:tr h="725497">
                <a:tc>
                  <a:txBody>
                    <a:bodyPr/>
                    <a:lstStyle/>
                    <a:p>
                      <a:r>
                        <a:rPr lang="en-GB" sz="1400" dirty="0"/>
                        <a:t>5. University education is free for those young people who are capable of studying at this level</a:t>
                      </a:r>
                    </a:p>
                  </a:txBody>
                  <a:tcPr marL="100796" marR="100796" marT="50398" marB="50398">
                    <a:solidFill>
                      <a:srgbClr val="FF0000"/>
                    </a:solidFill>
                  </a:tcPr>
                </a:tc>
                <a:tc>
                  <a:txBody>
                    <a:bodyPr/>
                    <a:lstStyle/>
                    <a:p>
                      <a:r>
                        <a:rPr lang="en-GB" sz="1400" dirty="0"/>
                        <a:t>13. Only Boys will learn after the age of 11 </a:t>
                      </a:r>
                    </a:p>
                  </a:txBody>
                  <a:tcPr marL="100796" marR="100796" marT="50398" marB="50398">
                    <a:solidFill>
                      <a:srgbClr val="FFC000"/>
                    </a:solidFill>
                  </a:tcPr>
                </a:tc>
                <a:tc>
                  <a:txBody>
                    <a:bodyPr/>
                    <a:lstStyle/>
                    <a:p>
                      <a:r>
                        <a:rPr lang="en-GB" sz="1400" dirty="0"/>
                        <a:t>21. There are 2 outside toilets for the whole school </a:t>
                      </a:r>
                    </a:p>
                  </a:txBody>
                  <a:tcPr marL="100796" marR="100796" marT="50398" marB="50398">
                    <a:solidFill>
                      <a:srgbClr val="00B050"/>
                    </a:solidFill>
                  </a:tcPr>
                </a:tc>
                <a:extLst>
                  <a:ext uri="{0D108BD9-81ED-4DB2-BD59-A6C34878D82A}">
                    <a16:rowId xmlns:a16="http://schemas.microsoft.com/office/drawing/2014/main" val="10005"/>
                  </a:ext>
                </a:extLst>
              </a:tr>
              <a:tr h="516566">
                <a:tc>
                  <a:txBody>
                    <a:bodyPr/>
                    <a:lstStyle/>
                    <a:p>
                      <a:r>
                        <a:rPr lang="en-GB" sz="1400" dirty="0"/>
                        <a:t>6. Class sizes</a:t>
                      </a:r>
                      <a:r>
                        <a:rPr lang="en-GB" sz="1400" baseline="0" dirty="0"/>
                        <a:t> are maximum of 30  pupils</a:t>
                      </a:r>
                      <a:endParaRPr lang="en-GB" sz="1400" dirty="0"/>
                    </a:p>
                  </a:txBody>
                  <a:tcPr marL="100796" marR="100796" marT="50398" marB="50398">
                    <a:solidFill>
                      <a:srgbClr val="FF0000"/>
                    </a:solidFill>
                  </a:tcPr>
                </a:tc>
                <a:tc>
                  <a:txBody>
                    <a:bodyPr/>
                    <a:lstStyle/>
                    <a:p>
                      <a:r>
                        <a:rPr lang="en-GB" sz="1400" dirty="0"/>
                        <a:t>14. Class sizes</a:t>
                      </a:r>
                      <a:r>
                        <a:rPr lang="en-GB" sz="1400" baseline="0" dirty="0"/>
                        <a:t> are 40 plus  </a:t>
                      </a:r>
                      <a:endParaRPr lang="en-GB" sz="1400" dirty="0"/>
                    </a:p>
                  </a:txBody>
                  <a:tcPr marL="100796" marR="100796" marT="50398" marB="50398">
                    <a:solidFill>
                      <a:srgbClr val="FFC000"/>
                    </a:solidFill>
                  </a:tcPr>
                </a:tc>
                <a:tc>
                  <a:txBody>
                    <a:bodyPr/>
                    <a:lstStyle/>
                    <a:p>
                      <a:r>
                        <a:rPr lang="en-GB" sz="1400" dirty="0"/>
                        <a:t> 22. Pupils parents are asked to pay a small weekly fee </a:t>
                      </a:r>
                    </a:p>
                  </a:txBody>
                  <a:tcPr marL="100796" marR="100796" marT="50398" marB="50398">
                    <a:solidFill>
                      <a:srgbClr val="00B050"/>
                    </a:solidFill>
                  </a:tcPr>
                </a:tc>
                <a:extLst>
                  <a:ext uri="{0D108BD9-81ED-4DB2-BD59-A6C34878D82A}">
                    <a16:rowId xmlns:a16="http://schemas.microsoft.com/office/drawing/2014/main" val="10006"/>
                  </a:ext>
                </a:extLst>
              </a:tr>
              <a:tr h="741838">
                <a:tc>
                  <a:txBody>
                    <a:bodyPr/>
                    <a:lstStyle/>
                    <a:p>
                      <a:r>
                        <a:rPr lang="en-GB" sz="1400" dirty="0"/>
                        <a:t>7. All</a:t>
                      </a:r>
                      <a:r>
                        <a:rPr lang="en-GB" sz="1400" baseline="0" dirty="0"/>
                        <a:t> pupils receive a free school meal </a:t>
                      </a:r>
                      <a:endParaRPr lang="en-GB" sz="1400" dirty="0"/>
                    </a:p>
                  </a:txBody>
                  <a:tcPr marL="100796" marR="100796" marT="50398" marB="50398">
                    <a:solidFill>
                      <a:srgbClr val="FF0000"/>
                    </a:solidFill>
                  </a:tcPr>
                </a:tc>
                <a:tc>
                  <a:txBody>
                    <a:bodyPr/>
                    <a:lstStyle/>
                    <a:p>
                      <a:r>
                        <a:rPr lang="en-GB" sz="1400" dirty="0"/>
                        <a:t> 15. Some pupils receive a free school meal and there is a canteen available serving food for all pupils</a:t>
                      </a:r>
                    </a:p>
                  </a:txBody>
                  <a:tcPr marL="100796" marR="100796" marT="50398" marB="50398">
                    <a:solidFill>
                      <a:srgbClr val="FFC000"/>
                    </a:solidFill>
                  </a:tcPr>
                </a:tc>
                <a:tc>
                  <a:txBody>
                    <a:bodyPr/>
                    <a:lstStyle/>
                    <a:p>
                      <a:r>
                        <a:rPr lang="en-GB" sz="1400" dirty="0"/>
                        <a:t>23. Pupils parents have to pay for uniforms and basic equipment like books, paper and pencils</a:t>
                      </a:r>
                    </a:p>
                  </a:txBody>
                  <a:tcPr marL="100796" marR="100796" marT="50398" marB="50398">
                    <a:solidFill>
                      <a:srgbClr val="00B050"/>
                    </a:solidFill>
                  </a:tcPr>
                </a:tc>
                <a:extLst>
                  <a:ext uri="{0D108BD9-81ED-4DB2-BD59-A6C34878D82A}">
                    <a16:rowId xmlns:a16="http://schemas.microsoft.com/office/drawing/2014/main" val="10007"/>
                  </a:ext>
                </a:extLst>
              </a:tr>
              <a:tr h="848697">
                <a:tc>
                  <a:txBody>
                    <a:bodyPr/>
                    <a:lstStyle/>
                    <a:p>
                      <a:r>
                        <a:rPr lang="en-GB" sz="1400" dirty="0"/>
                        <a:t>8. There is a school within 20 minutes walk of all children including those who live in the countryside</a:t>
                      </a:r>
                    </a:p>
                  </a:txBody>
                  <a:tcPr marL="100796" marR="100796" marT="50398" marB="50398">
                    <a:solidFill>
                      <a:srgbClr val="FF000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400" dirty="0"/>
                        <a:t>16. There are female teachers to act as role models for the girls</a:t>
                      </a:r>
                    </a:p>
                    <a:p>
                      <a:endParaRPr lang="en-GB" sz="1400" dirty="0"/>
                    </a:p>
                  </a:txBody>
                  <a:tcPr marL="100796" marR="100796" marT="50398" marB="50398">
                    <a:solidFill>
                      <a:srgbClr val="FFC000"/>
                    </a:solidFill>
                  </a:tcPr>
                </a:tc>
                <a:tc>
                  <a:txBody>
                    <a:bodyPr/>
                    <a:lstStyle/>
                    <a:p>
                      <a:r>
                        <a:rPr lang="en-GB" sz="1400" dirty="0"/>
                        <a:t>24. There is a school within 1 hours walk for all pupils</a:t>
                      </a:r>
                    </a:p>
                  </a:txBody>
                  <a:tcPr marL="100796" marR="100796" marT="50398" marB="50398">
                    <a:solidFill>
                      <a:srgbClr val="00B050"/>
                    </a:solidFill>
                  </a:tcPr>
                </a:tc>
                <a:extLst>
                  <a:ext uri="{0D108BD9-81ED-4DB2-BD59-A6C34878D82A}">
                    <a16:rowId xmlns:a16="http://schemas.microsoft.com/office/drawing/2014/main" val="10008"/>
                  </a:ext>
                </a:extLst>
              </a:tr>
            </a:tbl>
          </a:graphicData>
        </a:graphic>
      </p:graphicFrame>
      <p:grpSp>
        <p:nvGrpSpPr>
          <p:cNvPr id="10" name="Group 9"/>
          <p:cNvGrpSpPr/>
          <p:nvPr/>
        </p:nvGrpSpPr>
        <p:grpSpPr>
          <a:xfrm>
            <a:off x="364325" y="290950"/>
            <a:ext cx="9872150" cy="776917"/>
            <a:chOff x="364325" y="290950"/>
            <a:chExt cx="9872150" cy="776917"/>
          </a:xfrm>
        </p:grpSpPr>
        <p:pic>
          <p:nvPicPr>
            <p:cNvPr id="11" name="Google Shape;67;p14"/>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2" name="Google Shape;83;p14"/>
            <p:cNvSpPr/>
            <p:nvPr/>
          </p:nvSpPr>
          <p:spPr>
            <a:xfrm rot="10800000" flipH="1">
              <a:off x="428825" y="1016567"/>
              <a:ext cx="6500700" cy="51300"/>
            </a:xfrm>
            <a:prstGeom prst="rect">
              <a:avLst/>
            </a:prstGeom>
            <a:solidFill>
              <a:srgbClr val="8615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85;p14"/>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smtClean="0">
                  <a:solidFill>
                    <a:srgbClr val="595959"/>
                  </a:solidFill>
                  <a:latin typeface="Prompt"/>
                  <a:ea typeface="Prompt"/>
                  <a:cs typeface="Prompt"/>
                  <a:sym typeface="Prompt"/>
                </a:rPr>
                <a:t>LESSON 4</a:t>
              </a:r>
              <a:endParaRPr sz="2200" b="1" dirty="0">
                <a:solidFill>
                  <a:srgbClr val="595959"/>
                </a:solidFill>
                <a:latin typeface="Prompt"/>
                <a:ea typeface="Prompt"/>
                <a:cs typeface="Prompt"/>
                <a:sym typeface="Prompt"/>
              </a:endParaRPr>
            </a:p>
          </p:txBody>
        </p:sp>
        <p:sp>
          <p:nvSpPr>
            <p:cNvPr id="14" name="Google Shape;90;p14"/>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861533"/>
                  </a:solidFill>
                  <a:latin typeface="Prompt"/>
                  <a:ea typeface="Prompt"/>
                  <a:cs typeface="Prompt"/>
                  <a:sym typeface="Prompt"/>
                </a:rPr>
                <a:t>// </a:t>
              </a:r>
              <a:r>
                <a:rPr lang="it" b="1" dirty="0" smtClean="0">
                  <a:solidFill>
                    <a:srgbClr val="861533"/>
                  </a:solidFill>
                  <a:latin typeface="Prompt"/>
                  <a:ea typeface="Prompt"/>
                  <a:cs typeface="Prompt"/>
                  <a:sym typeface="Prompt"/>
                </a:rPr>
                <a:t>GENDER</a:t>
              </a:r>
              <a:r>
                <a:rPr lang="it" sz="1400" b="1" i="0" u="none" strike="noStrike" cap="none" dirty="0" smtClean="0">
                  <a:solidFill>
                    <a:srgbClr val="861533"/>
                  </a:solidFill>
                  <a:latin typeface="Prompt"/>
                  <a:ea typeface="Prompt"/>
                  <a:cs typeface="Prompt"/>
                  <a:sym typeface="Prompt"/>
                </a:rPr>
                <a:t> </a:t>
              </a:r>
              <a:r>
                <a:rPr lang="it" sz="1400" b="1" i="0" u="none" strike="noStrike" cap="none" dirty="0">
                  <a:solidFill>
                    <a:srgbClr val="861533"/>
                  </a:solidFill>
                  <a:latin typeface="Prompt"/>
                  <a:ea typeface="Prompt"/>
                  <a:cs typeface="Prompt"/>
                  <a:sym typeface="Prompt"/>
                </a:rPr>
                <a:t>//</a:t>
              </a:r>
              <a:endParaRPr sz="1400" b="0" i="0" u="none" strike="noStrike" cap="none" dirty="0">
                <a:solidFill>
                  <a:srgbClr val="861533"/>
                </a:solidFil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861533"/>
                  </a:solidFill>
                  <a:latin typeface="Prompt"/>
                  <a:ea typeface="Prompt"/>
                  <a:cs typeface="Prompt"/>
                  <a:sym typeface="Prompt"/>
                </a:rPr>
                <a:t>Teaching Learning Unit</a:t>
              </a:r>
              <a:endParaRPr sz="1400" b="0" i="0" u="none" strike="noStrike" cap="none" dirty="0">
                <a:solidFill>
                  <a:srgbClr val="861533"/>
                </a:solidFill>
                <a:sym typeface="Arial"/>
              </a:endParaRPr>
            </a:p>
          </p:txBody>
        </p:sp>
      </p:grpSp>
    </p:spTree>
    <p:extLst>
      <p:ext uri="{BB962C8B-B14F-4D97-AF65-F5344CB8AC3E}">
        <p14:creationId xmlns:p14="http://schemas.microsoft.com/office/powerpoint/2010/main" val="22699612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4"/>
        <p:cNvGrpSpPr/>
        <p:nvPr/>
      </p:nvGrpSpPr>
      <p:grpSpPr>
        <a:xfrm>
          <a:off x="0" y="0"/>
          <a:ext cx="0" cy="0"/>
          <a:chOff x="0" y="0"/>
          <a:chExt cx="0" cy="0"/>
        </a:xfrm>
      </p:grpSpPr>
      <p:sp>
        <p:nvSpPr>
          <p:cNvPr id="65" name="Google Shape;65;p14"/>
          <p:cNvSpPr txBox="1"/>
          <p:nvPr/>
        </p:nvSpPr>
        <p:spPr>
          <a:xfrm>
            <a:off x="364325" y="1162150"/>
            <a:ext cx="1031700" cy="334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sz="1200" b="1" dirty="0" smtClean="0">
                <a:solidFill>
                  <a:srgbClr val="861533"/>
                </a:solidFill>
                <a:latin typeface="Prompt"/>
                <a:ea typeface="Prompt"/>
                <a:cs typeface="Prompt"/>
                <a:sym typeface="Prompt"/>
              </a:rPr>
              <a:t>LESSON</a:t>
            </a:r>
            <a:endParaRPr sz="1200" b="0" i="0" u="none" strike="noStrike" cap="none" dirty="0">
              <a:solidFill>
                <a:srgbClr val="861533"/>
              </a:solidFill>
              <a:sym typeface="Arial"/>
            </a:endParaRPr>
          </a:p>
          <a:p>
            <a:pPr marL="0" marR="0" lvl="0" indent="0" algn="l" rtl="0">
              <a:lnSpc>
                <a:spcPct val="100000"/>
              </a:lnSpc>
              <a:spcBef>
                <a:spcPts val="0"/>
              </a:spcBef>
              <a:spcAft>
                <a:spcPts val="0"/>
              </a:spcAft>
              <a:buClr>
                <a:srgbClr val="000000"/>
              </a:buClr>
              <a:buSzPts val="1400"/>
              <a:buFont typeface="Arial"/>
              <a:buNone/>
            </a:pPr>
            <a:endParaRPr b="1" i="0" u="none" strike="noStrike" cap="none" dirty="0">
              <a:solidFill>
                <a:srgbClr val="861533"/>
              </a:solidFill>
              <a:latin typeface="Prompt"/>
              <a:ea typeface="Prompt"/>
              <a:cs typeface="Prompt"/>
              <a:sym typeface="Prompt"/>
            </a:endParaRPr>
          </a:p>
        </p:txBody>
      </p:sp>
      <p:sp>
        <p:nvSpPr>
          <p:cNvPr id="66" name="Google Shape;66;p14"/>
          <p:cNvSpPr txBox="1"/>
          <p:nvPr/>
        </p:nvSpPr>
        <p:spPr>
          <a:xfrm>
            <a:off x="1760300" y="1804750"/>
            <a:ext cx="1878900" cy="9873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i="0" u="none" strike="noStrike" cap="none">
              <a:solidFill>
                <a:schemeClr val="dk2"/>
              </a:solidFill>
              <a:latin typeface="Raleway ExtraBold"/>
              <a:ea typeface="Raleway ExtraBold"/>
              <a:cs typeface="Raleway ExtraBold"/>
              <a:sym typeface="Raleway ExtraBold"/>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68" name="Google Shape;68;p14"/>
          <p:cNvSpPr txBox="1"/>
          <p:nvPr/>
        </p:nvSpPr>
        <p:spPr>
          <a:xfrm>
            <a:off x="364325" y="1855025"/>
            <a:ext cx="1031700" cy="334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sz="1200" b="1" dirty="0">
                <a:solidFill>
                  <a:srgbClr val="861533"/>
                </a:solidFill>
                <a:latin typeface="Prompt"/>
                <a:ea typeface="Prompt"/>
                <a:cs typeface="Prompt"/>
                <a:sym typeface="Prompt"/>
              </a:rPr>
              <a:t>DURATION</a:t>
            </a:r>
            <a:endParaRPr sz="1200" b="0" i="0" u="none" strike="noStrike" cap="none" dirty="0">
              <a:solidFill>
                <a:srgbClr val="861533"/>
              </a:solidFill>
              <a:sym typeface="Arial"/>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dirty="0">
              <a:solidFill>
                <a:srgbClr val="861533"/>
              </a:solidFill>
              <a:latin typeface="Prompt"/>
              <a:ea typeface="Prompt"/>
              <a:cs typeface="Prompt"/>
              <a:sym typeface="Prompt"/>
            </a:endParaRPr>
          </a:p>
        </p:txBody>
      </p:sp>
      <p:sp>
        <p:nvSpPr>
          <p:cNvPr id="69" name="Google Shape;69;p14"/>
          <p:cNvSpPr txBox="1"/>
          <p:nvPr/>
        </p:nvSpPr>
        <p:spPr>
          <a:xfrm>
            <a:off x="1310250" y="1145453"/>
            <a:ext cx="12312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sz="1100" b="1" dirty="0">
                <a:solidFill>
                  <a:srgbClr val="861533"/>
                </a:solidFill>
                <a:latin typeface="Prompt"/>
                <a:ea typeface="Prompt"/>
                <a:cs typeface="Prompt"/>
                <a:sym typeface="Prompt"/>
              </a:rPr>
              <a:t>LEARNING OBJECTIVES OF THIS PHASE</a:t>
            </a:r>
            <a:endParaRPr sz="1100" b="1" i="0" u="none" strike="noStrike" cap="none" dirty="0">
              <a:solidFill>
                <a:srgbClr val="861533"/>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100" b="1" i="0" u="none" strike="noStrike" cap="none" dirty="0">
              <a:solidFill>
                <a:srgbClr val="861533"/>
              </a:solidFill>
              <a:latin typeface="Prompt"/>
              <a:ea typeface="Prompt"/>
              <a:cs typeface="Prompt"/>
              <a:sym typeface="Prompt"/>
            </a:endParaRPr>
          </a:p>
        </p:txBody>
      </p:sp>
      <p:sp>
        <p:nvSpPr>
          <p:cNvPr id="70" name="Google Shape;70;p14"/>
          <p:cNvSpPr txBox="1"/>
          <p:nvPr/>
        </p:nvSpPr>
        <p:spPr>
          <a:xfrm>
            <a:off x="4343090" y="1192822"/>
            <a:ext cx="3190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sz="1100" b="1" dirty="0">
                <a:solidFill>
                  <a:srgbClr val="861533"/>
                </a:solidFill>
                <a:latin typeface="Prompt"/>
                <a:ea typeface="Prompt"/>
                <a:cs typeface="Prompt"/>
                <a:sym typeface="Prompt"/>
              </a:rPr>
              <a:t>TO WHICH GCE LEARNING OBJECTIVE DOES THIS PHASE CONTRIBUTE?</a:t>
            </a:r>
            <a:endParaRPr sz="1100" b="1" i="0" u="none" strike="noStrike" cap="none" dirty="0">
              <a:solidFill>
                <a:srgbClr val="861533"/>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100" b="1" i="0" u="none" strike="noStrike" cap="none" dirty="0">
              <a:solidFill>
                <a:srgbClr val="861533"/>
              </a:solidFill>
              <a:latin typeface="Prompt"/>
              <a:ea typeface="Prompt"/>
              <a:cs typeface="Prompt"/>
              <a:sym typeface="Prompt"/>
            </a:endParaRPr>
          </a:p>
        </p:txBody>
      </p:sp>
      <p:sp>
        <p:nvSpPr>
          <p:cNvPr id="71" name="Google Shape;71;p14"/>
          <p:cNvSpPr txBox="1"/>
          <p:nvPr/>
        </p:nvSpPr>
        <p:spPr>
          <a:xfrm>
            <a:off x="4330615" y="2103922"/>
            <a:ext cx="3190800" cy="732224"/>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sz="1100" b="1" dirty="0">
                <a:solidFill>
                  <a:srgbClr val="861533"/>
                </a:solidFill>
                <a:latin typeface="Prompt"/>
                <a:ea typeface="Prompt"/>
                <a:cs typeface="Prompt"/>
                <a:sym typeface="Prompt"/>
              </a:rPr>
              <a:t>TO WHICH SUBJECT IT IS CONNECTED</a:t>
            </a:r>
            <a:r>
              <a:rPr lang="it" sz="1100" b="1" dirty="0" smtClean="0">
                <a:solidFill>
                  <a:srgbClr val="861533"/>
                </a:solidFill>
                <a:latin typeface="Prompt"/>
                <a:ea typeface="Prompt"/>
                <a:cs typeface="Prompt"/>
                <a:sym typeface="Prompt"/>
              </a:rPr>
              <a:t>?</a:t>
            </a:r>
          </a:p>
          <a:p>
            <a:pPr marL="0" marR="0" lvl="0" indent="0" algn="l" rtl="0">
              <a:lnSpc>
                <a:spcPct val="100000"/>
              </a:lnSpc>
              <a:spcBef>
                <a:spcPts val="0"/>
              </a:spcBef>
              <a:spcAft>
                <a:spcPts val="0"/>
              </a:spcAft>
              <a:buClr>
                <a:srgbClr val="000000"/>
              </a:buClr>
              <a:buSzPts val="1100"/>
              <a:buFont typeface="Arial"/>
              <a:buNone/>
            </a:pPr>
            <a:endParaRPr sz="1100" b="1" i="0" u="none" strike="noStrike" cap="none" dirty="0">
              <a:solidFill>
                <a:srgbClr val="595959"/>
              </a:solidFill>
              <a:latin typeface="Raleway" panose="020B0604020202020204" charset="0"/>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r>
              <a:rPr lang="en-GB" sz="1100" b="1" dirty="0" smtClean="0">
                <a:solidFill>
                  <a:srgbClr val="595959"/>
                </a:solidFill>
                <a:latin typeface="Raleway" panose="020B0604020202020204" charset="0"/>
                <a:ea typeface="Prompt"/>
                <a:cs typeface="Prompt"/>
                <a:sym typeface="Prompt"/>
              </a:rPr>
              <a:t>PHSE/CITIZENSHIP</a:t>
            </a:r>
            <a:endParaRPr sz="1100" b="1" i="0" u="none" strike="noStrike" cap="none" dirty="0">
              <a:solidFill>
                <a:srgbClr val="595959"/>
              </a:solidFill>
              <a:latin typeface="Raleway" panose="020B0604020202020204" charset="0"/>
              <a:ea typeface="Prompt"/>
              <a:cs typeface="Prompt"/>
              <a:sym typeface="Prompt"/>
            </a:endParaRPr>
          </a:p>
        </p:txBody>
      </p:sp>
      <p:sp>
        <p:nvSpPr>
          <p:cNvPr id="72" name="Google Shape;72;p14"/>
          <p:cNvSpPr txBox="1"/>
          <p:nvPr/>
        </p:nvSpPr>
        <p:spPr>
          <a:xfrm>
            <a:off x="364325" y="3090500"/>
            <a:ext cx="2700900" cy="7530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b="1" dirty="0">
                <a:solidFill>
                  <a:srgbClr val="861533"/>
                </a:solidFill>
                <a:latin typeface="Prompt"/>
                <a:ea typeface="Prompt"/>
                <a:cs typeface="Prompt"/>
                <a:sym typeface="Prompt"/>
              </a:rPr>
              <a:t>WHAT TEACHER DOES</a:t>
            </a:r>
            <a:endParaRPr b="1" i="0" u="none" strike="noStrike" cap="none" dirty="0">
              <a:solidFill>
                <a:srgbClr val="861533"/>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dirty="0">
              <a:solidFill>
                <a:srgbClr val="861533"/>
              </a:solidFill>
              <a:latin typeface="Prompt"/>
              <a:ea typeface="Prompt"/>
              <a:cs typeface="Prompt"/>
              <a:sym typeface="Prompt"/>
            </a:endParaRPr>
          </a:p>
        </p:txBody>
      </p:sp>
      <p:sp>
        <p:nvSpPr>
          <p:cNvPr id="73" name="Google Shape;73;p14"/>
          <p:cNvSpPr txBox="1"/>
          <p:nvPr/>
        </p:nvSpPr>
        <p:spPr>
          <a:xfrm>
            <a:off x="448375" y="1349200"/>
            <a:ext cx="403800" cy="52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2400" dirty="0">
                <a:solidFill>
                  <a:srgbClr val="666666"/>
                </a:solidFill>
                <a:latin typeface="Raleway ExtraBold"/>
                <a:ea typeface="Raleway ExtraBold"/>
                <a:cs typeface="Raleway ExtraBold"/>
                <a:sym typeface="Raleway ExtraBold"/>
              </a:rPr>
              <a:t>4</a:t>
            </a:r>
            <a:endParaRPr sz="2400" i="0" u="none" strike="noStrike" cap="none" dirty="0">
              <a:solidFill>
                <a:srgbClr val="3174BA"/>
              </a:solidFill>
              <a:latin typeface="Raleway ExtraBold"/>
              <a:ea typeface="Raleway ExtraBold"/>
              <a:cs typeface="Raleway ExtraBold"/>
              <a:sym typeface="Raleway ExtraBold"/>
            </a:endParaRPr>
          </a:p>
        </p:txBody>
      </p:sp>
      <p:sp>
        <p:nvSpPr>
          <p:cNvPr id="74" name="Google Shape;74;p14"/>
          <p:cNvSpPr txBox="1"/>
          <p:nvPr/>
        </p:nvSpPr>
        <p:spPr>
          <a:xfrm>
            <a:off x="448375" y="2111200"/>
            <a:ext cx="657600" cy="52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2400" dirty="0">
                <a:solidFill>
                  <a:srgbClr val="666666"/>
                </a:solidFill>
                <a:latin typeface="Raleway ExtraBold"/>
                <a:ea typeface="Raleway ExtraBold"/>
                <a:cs typeface="Raleway ExtraBold"/>
                <a:sym typeface="Raleway ExtraBold"/>
              </a:rPr>
              <a:t>1</a:t>
            </a:r>
            <a:r>
              <a:rPr lang="it" sz="1800" dirty="0" smtClean="0">
                <a:solidFill>
                  <a:srgbClr val="666666"/>
                </a:solidFill>
                <a:latin typeface="Raleway ExtraBold"/>
                <a:ea typeface="Raleway ExtraBold"/>
                <a:cs typeface="Raleway ExtraBold"/>
                <a:sym typeface="Raleway ExtraBold"/>
              </a:rPr>
              <a:t>h</a:t>
            </a:r>
            <a:endParaRPr sz="1800" i="0" u="none" strike="noStrike" cap="none" dirty="0">
              <a:solidFill>
                <a:srgbClr val="3174BA"/>
              </a:solidFill>
              <a:latin typeface="Raleway ExtraBold"/>
              <a:ea typeface="Raleway ExtraBold"/>
              <a:cs typeface="Raleway ExtraBold"/>
              <a:sym typeface="Raleway ExtraBold"/>
            </a:endParaRPr>
          </a:p>
        </p:txBody>
      </p:sp>
      <p:sp>
        <p:nvSpPr>
          <p:cNvPr id="75" name="Google Shape;75;p14"/>
          <p:cNvSpPr txBox="1"/>
          <p:nvPr/>
        </p:nvSpPr>
        <p:spPr>
          <a:xfrm>
            <a:off x="364325" y="3284145"/>
            <a:ext cx="6412800" cy="642600"/>
          </a:xfrm>
          <a:prstGeom prst="rect">
            <a:avLst/>
          </a:prstGeom>
          <a:noFill/>
          <a:ln>
            <a:noFill/>
          </a:ln>
        </p:spPr>
        <p:txBody>
          <a:bodyPr spcFirstLastPara="1" wrap="square" lIns="91425" tIns="91425" rIns="91425" bIns="91425" anchor="t" anchorCtr="0">
            <a:noAutofit/>
          </a:bodyPr>
          <a:lstStyle/>
          <a:p>
            <a:pPr>
              <a:buClr>
                <a:schemeClr val="dk1"/>
              </a:buClr>
              <a:buSzPts val="1100"/>
            </a:pPr>
            <a:r>
              <a:rPr lang="en-GB" sz="1100" dirty="0" smtClean="0">
                <a:latin typeface="Raleway" panose="020B0604020202020204" charset="0"/>
              </a:rPr>
              <a:t>Teacher introduces lesson focus and relates gender issues to SDGs. </a:t>
            </a:r>
            <a:endParaRPr lang="en-GB" sz="1100" dirty="0">
              <a:latin typeface="Raleway" panose="020B0604020202020204" charset="0"/>
            </a:endParaRPr>
          </a:p>
          <a:p>
            <a:pPr lvl="0">
              <a:buClr>
                <a:schemeClr val="dk1"/>
              </a:buClr>
              <a:buSzPts val="1100"/>
            </a:pPr>
            <a:endParaRPr sz="1100" b="1" i="0" u="none" strike="noStrike" cap="none" dirty="0">
              <a:solidFill>
                <a:srgbClr val="3174BA"/>
              </a:solidFill>
              <a:latin typeface="Raleway" panose="020B0604020202020204" charset="0"/>
              <a:ea typeface="Prompt"/>
              <a:cs typeface="Prompt"/>
              <a:sym typeface="Prompt"/>
            </a:endParaRPr>
          </a:p>
        </p:txBody>
      </p:sp>
      <p:sp>
        <p:nvSpPr>
          <p:cNvPr id="76" name="Google Shape;76;p14"/>
          <p:cNvSpPr txBox="1"/>
          <p:nvPr/>
        </p:nvSpPr>
        <p:spPr>
          <a:xfrm>
            <a:off x="424050" y="4335625"/>
            <a:ext cx="6500700" cy="1029900"/>
          </a:xfrm>
          <a:prstGeom prst="rect">
            <a:avLst/>
          </a:prstGeom>
          <a:noFill/>
          <a:ln>
            <a:noFill/>
          </a:ln>
        </p:spPr>
        <p:txBody>
          <a:bodyPr spcFirstLastPara="1" wrap="square" lIns="91425" tIns="91425" rIns="91425" bIns="91425" anchor="t" anchorCtr="0">
            <a:noAutofit/>
          </a:bodyPr>
          <a:lstStyle/>
          <a:p>
            <a:pPr marL="0" indent="0">
              <a:buNone/>
            </a:pPr>
            <a:r>
              <a:rPr lang="en-GB" sz="1100" b="1" dirty="0">
                <a:solidFill>
                  <a:srgbClr val="595959"/>
                </a:solidFill>
                <a:latin typeface="Raleway" panose="020B0604020202020204" charset="0"/>
              </a:rPr>
              <a:t>Imagine you have been told that there is no more school. </a:t>
            </a:r>
            <a:r>
              <a:rPr lang="en-GB" sz="1100" dirty="0">
                <a:solidFill>
                  <a:srgbClr val="595959"/>
                </a:solidFill>
                <a:latin typeface="Raleway" panose="020B0604020202020204" charset="0"/>
              </a:rPr>
              <a:t/>
            </a:r>
            <a:br>
              <a:rPr lang="en-GB" sz="1100" dirty="0">
                <a:solidFill>
                  <a:srgbClr val="595959"/>
                </a:solidFill>
                <a:latin typeface="Raleway" panose="020B0604020202020204" charset="0"/>
              </a:rPr>
            </a:br>
            <a:r>
              <a:rPr lang="en-GB" sz="1100" dirty="0">
                <a:solidFill>
                  <a:srgbClr val="595959"/>
                </a:solidFill>
                <a:latin typeface="Raleway" panose="020B0604020202020204" charset="0"/>
              </a:rPr>
              <a:t>1. How would that affect your life? </a:t>
            </a:r>
            <a:br>
              <a:rPr lang="en-GB" sz="1100" dirty="0">
                <a:solidFill>
                  <a:srgbClr val="595959"/>
                </a:solidFill>
                <a:latin typeface="Raleway" panose="020B0604020202020204" charset="0"/>
              </a:rPr>
            </a:br>
            <a:r>
              <a:rPr lang="en-GB" sz="1100" dirty="0">
                <a:solidFill>
                  <a:srgbClr val="595959"/>
                </a:solidFill>
                <a:latin typeface="Raleway" panose="020B0604020202020204" charset="0"/>
              </a:rPr>
              <a:t>2. Today? When you are 16?  18? 21? And in 10 years time?</a:t>
            </a:r>
            <a:br>
              <a:rPr lang="en-GB" sz="1100" dirty="0">
                <a:solidFill>
                  <a:srgbClr val="595959"/>
                </a:solidFill>
                <a:latin typeface="Raleway" panose="020B0604020202020204" charset="0"/>
              </a:rPr>
            </a:br>
            <a:r>
              <a:rPr lang="en-GB" sz="1100" dirty="0">
                <a:solidFill>
                  <a:srgbClr val="595959"/>
                </a:solidFill>
                <a:latin typeface="Raleway" panose="020B0604020202020204" charset="0"/>
              </a:rPr>
              <a:t>3. Which years in school are the most important to you to fulfil future ambitions?</a:t>
            </a:r>
            <a:br>
              <a:rPr lang="en-GB" sz="1100" dirty="0">
                <a:solidFill>
                  <a:srgbClr val="595959"/>
                </a:solidFill>
                <a:latin typeface="Raleway" panose="020B0604020202020204" charset="0"/>
              </a:rPr>
            </a:br>
            <a:r>
              <a:rPr lang="en-GB" sz="1100" dirty="0">
                <a:solidFill>
                  <a:srgbClr val="595959"/>
                </a:solidFill>
                <a:latin typeface="Raleway" panose="020B0604020202020204" charset="0"/>
              </a:rPr>
              <a:t>4. Would a lack of education affect your future job ambitions? </a:t>
            </a:r>
          </a:p>
          <a:p>
            <a:pPr marL="0" indent="0">
              <a:buNone/>
            </a:pPr>
            <a:r>
              <a:rPr lang="en-GB" sz="1100" dirty="0">
                <a:solidFill>
                  <a:srgbClr val="595959"/>
                </a:solidFill>
                <a:latin typeface="Raleway" panose="020B0604020202020204" charset="0"/>
              </a:rPr>
              <a:t>Now develop your ideas further. </a:t>
            </a:r>
            <a:r>
              <a:rPr lang="en-GB" sz="1100" b="1" dirty="0">
                <a:solidFill>
                  <a:srgbClr val="595959"/>
                </a:solidFill>
                <a:latin typeface="Raleway" panose="020B0604020202020204" charset="0"/>
              </a:rPr>
              <a:t>Why is education an important human right? Look at some facts slides </a:t>
            </a:r>
            <a:r>
              <a:rPr lang="en-GB" sz="1100" b="1" dirty="0" smtClean="0">
                <a:solidFill>
                  <a:srgbClr val="595959"/>
                </a:solidFill>
                <a:latin typeface="Raleway" panose="020B0604020202020204" charset="0"/>
              </a:rPr>
              <a:t>12-14 </a:t>
            </a:r>
            <a:endParaRPr lang="en-GB" sz="1100" b="1" dirty="0">
              <a:solidFill>
                <a:srgbClr val="595959"/>
              </a:solidFill>
              <a:latin typeface="Raleway" panose="020B0604020202020204" charset="0"/>
            </a:endParaRPr>
          </a:p>
          <a:p>
            <a:pPr marL="0" indent="0">
              <a:buNone/>
            </a:pPr>
            <a:endParaRPr lang="en-GB" sz="1100" dirty="0">
              <a:solidFill>
                <a:srgbClr val="595959"/>
              </a:solidFill>
              <a:latin typeface="Raleway" panose="020B0604020202020204" charset="0"/>
            </a:endParaRPr>
          </a:p>
        </p:txBody>
      </p:sp>
      <p:sp>
        <p:nvSpPr>
          <p:cNvPr id="78" name="Google Shape;78;p14"/>
          <p:cNvSpPr txBox="1"/>
          <p:nvPr/>
        </p:nvSpPr>
        <p:spPr>
          <a:xfrm>
            <a:off x="424050" y="6042053"/>
            <a:ext cx="6453625" cy="990236"/>
          </a:xfrm>
          <a:prstGeom prst="rect">
            <a:avLst/>
          </a:prstGeom>
          <a:noFill/>
          <a:ln>
            <a:noFill/>
          </a:ln>
        </p:spPr>
        <p:txBody>
          <a:bodyPr spcFirstLastPara="1" wrap="square" lIns="91425" tIns="91425" rIns="91425" bIns="91425" anchor="t" anchorCtr="0">
            <a:noAutofit/>
          </a:bodyPr>
          <a:lstStyle/>
          <a:p>
            <a:pPr marL="0" indent="0">
              <a:buNone/>
            </a:pPr>
            <a:r>
              <a:rPr lang="en-GB" sz="1100" b="1" dirty="0">
                <a:solidFill>
                  <a:srgbClr val="595959"/>
                </a:solidFill>
                <a:latin typeface="Raleway" panose="020B0604020202020204" charset="0"/>
              </a:rPr>
              <a:t>Teacher explains Activity 2: </a:t>
            </a:r>
            <a:r>
              <a:rPr lang="en-GB" sz="1100" dirty="0">
                <a:solidFill>
                  <a:srgbClr val="595959"/>
                </a:solidFill>
                <a:latin typeface="Raleway" panose="020B0604020202020204" charset="0"/>
              </a:rPr>
              <a:t>What makes a good school and a high quality education? Group task</a:t>
            </a:r>
            <a:endParaRPr lang="en-GB" sz="1100" b="1" dirty="0">
              <a:solidFill>
                <a:srgbClr val="595959"/>
              </a:solidFill>
              <a:latin typeface="Raleway" panose="020B0604020202020204" charset="0"/>
            </a:endParaRPr>
          </a:p>
          <a:p>
            <a:pPr marL="0" indent="0">
              <a:buNone/>
            </a:pPr>
            <a:r>
              <a:rPr lang="en-GB" sz="1100" b="1" dirty="0">
                <a:solidFill>
                  <a:srgbClr val="595959"/>
                </a:solidFill>
                <a:latin typeface="Raleway" panose="020B0604020202020204" charset="0"/>
              </a:rPr>
              <a:t>The brief for pupils: </a:t>
            </a:r>
            <a:r>
              <a:rPr lang="en-GB" sz="1100" dirty="0">
                <a:solidFill>
                  <a:srgbClr val="595959"/>
                </a:solidFill>
                <a:latin typeface="Raleway" panose="020B0604020202020204" charset="0"/>
              </a:rPr>
              <a:t>You are in charge of developing  new schools for children in emerging economies (on continents like Africa and Asia). You have a number of decisions to make as a group. </a:t>
            </a:r>
            <a:endParaRPr lang="en-GB" sz="1200" dirty="0">
              <a:solidFill>
                <a:srgbClr val="595959"/>
              </a:solidFill>
              <a:latin typeface="Raleway" panose="020B0604020202020204" charset="0"/>
            </a:endParaRPr>
          </a:p>
        </p:txBody>
      </p:sp>
      <p:sp>
        <p:nvSpPr>
          <p:cNvPr id="80" name="Google Shape;80;p14"/>
          <p:cNvSpPr txBox="1"/>
          <p:nvPr/>
        </p:nvSpPr>
        <p:spPr>
          <a:xfrm>
            <a:off x="364325" y="3693025"/>
            <a:ext cx="4347600" cy="376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b="1" dirty="0">
                <a:solidFill>
                  <a:srgbClr val="861533"/>
                </a:solidFill>
                <a:latin typeface="Prompt"/>
                <a:ea typeface="Prompt"/>
                <a:cs typeface="Prompt"/>
                <a:sym typeface="Prompt"/>
              </a:rPr>
              <a:t>TEACHER’S ACTIVITIES</a:t>
            </a:r>
            <a:endParaRPr sz="1400" b="0" i="0" u="none" strike="noStrike" cap="none" dirty="0">
              <a:solidFill>
                <a:srgbClr val="861533"/>
              </a:solidFill>
              <a:sym typeface="Arial"/>
            </a:endParaRPr>
          </a:p>
        </p:txBody>
      </p:sp>
      <p:sp>
        <p:nvSpPr>
          <p:cNvPr id="81" name="Google Shape;81;p14"/>
          <p:cNvSpPr txBox="1"/>
          <p:nvPr/>
        </p:nvSpPr>
        <p:spPr>
          <a:xfrm>
            <a:off x="7339000" y="4399729"/>
            <a:ext cx="2815200" cy="2534175"/>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sp>
        <p:nvSpPr>
          <p:cNvPr id="82" name="Google Shape;82;p14"/>
          <p:cNvSpPr txBox="1"/>
          <p:nvPr/>
        </p:nvSpPr>
        <p:spPr>
          <a:xfrm>
            <a:off x="1192330" y="1661670"/>
            <a:ext cx="3250726" cy="1050258"/>
          </a:xfrm>
          <a:prstGeom prst="rect">
            <a:avLst/>
          </a:prstGeom>
          <a:noFill/>
          <a:ln>
            <a:noFill/>
          </a:ln>
        </p:spPr>
        <p:txBody>
          <a:bodyPr spcFirstLastPara="1" wrap="square" lIns="91425" tIns="91425" rIns="91425" bIns="91425" anchor="t" anchorCtr="0">
            <a:noAutofit/>
          </a:bodyPr>
          <a:lstStyle/>
          <a:p>
            <a:r>
              <a:rPr lang="en-GB" sz="1100" dirty="0" smtClean="0">
                <a:solidFill>
                  <a:srgbClr val="595959"/>
                </a:solidFill>
                <a:latin typeface="Raleway" panose="020B0604020202020204" charset="0"/>
              </a:rPr>
              <a:t>Explain </a:t>
            </a:r>
            <a:r>
              <a:rPr lang="en-GB" sz="1100" dirty="0">
                <a:solidFill>
                  <a:srgbClr val="595959"/>
                </a:solidFill>
                <a:latin typeface="Raleway" panose="020B0604020202020204" charset="0"/>
              </a:rPr>
              <a:t>the concept of gender </a:t>
            </a:r>
            <a:r>
              <a:rPr lang="en-GB" sz="1100" dirty="0" smtClean="0">
                <a:solidFill>
                  <a:srgbClr val="595959"/>
                </a:solidFill>
                <a:latin typeface="Raleway" panose="020B0604020202020204" charset="0"/>
              </a:rPr>
              <a:t>equality, describe </a:t>
            </a:r>
            <a:r>
              <a:rPr lang="en-GB" sz="1100" dirty="0">
                <a:solidFill>
                  <a:srgbClr val="595959"/>
                </a:solidFill>
                <a:latin typeface="Raleway" panose="020B0604020202020204" charset="0"/>
              </a:rPr>
              <a:t>why  getting a good quality education is an important human right especially for </a:t>
            </a:r>
            <a:r>
              <a:rPr lang="en-GB" sz="1100" dirty="0" smtClean="0">
                <a:solidFill>
                  <a:srgbClr val="595959"/>
                </a:solidFill>
                <a:latin typeface="Raleway" panose="020B0604020202020204" charset="0"/>
              </a:rPr>
              <a:t>girls, evaluate </a:t>
            </a:r>
            <a:r>
              <a:rPr lang="en-GB" sz="1100" dirty="0">
                <a:solidFill>
                  <a:srgbClr val="595959"/>
                </a:solidFill>
                <a:latin typeface="Raleway" panose="020B0604020202020204" charset="0"/>
              </a:rPr>
              <a:t>what makes a good school that enables pupils to have a high quality </a:t>
            </a:r>
            <a:r>
              <a:rPr lang="en-GB" sz="1100" dirty="0" smtClean="0">
                <a:solidFill>
                  <a:srgbClr val="595959"/>
                </a:solidFill>
                <a:latin typeface="Raleway" panose="020B0604020202020204" charset="0"/>
              </a:rPr>
              <a:t>education, explain </a:t>
            </a:r>
            <a:r>
              <a:rPr lang="en-GB" sz="1100" dirty="0">
                <a:solidFill>
                  <a:srgbClr val="595959"/>
                </a:solidFill>
                <a:latin typeface="Raleway" panose="020B0604020202020204" charset="0"/>
              </a:rPr>
              <a:t>how educating girls can help reduce poverty  and benefit communities </a:t>
            </a:r>
          </a:p>
          <a:p>
            <a:pPr marL="0" lvl="0" indent="0" algn="l" rtl="0">
              <a:spcBef>
                <a:spcPts val="0"/>
              </a:spcBef>
              <a:spcAft>
                <a:spcPts val="0"/>
              </a:spcAft>
              <a:buClr>
                <a:schemeClr val="dk1"/>
              </a:buClr>
              <a:buSzPts val="1100"/>
              <a:buFont typeface="Arial"/>
              <a:buNone/>
            </a:pPr>
            <a:endParaRPr sz="1100" b="1" i="0" u="none" strike="noStrike" cap="none" dirty="0">
              <a:solidFill>
                <a:srgbClr val="595959"/>
              </a:solidFill>
              <a:latin typeface="Raleway" panose="020B0604020202020204" charset="0"/>
              <a:ea typeface="Prompt"/>
              <a:cs typeface="Prompt"/>
              <a:sym typeface="Prompt"/>
            </a:endParaRPr>
          </a:p>
        </p:txBody>
      </p:sp>
      <p:sp>
        <p:nvSpPr>
          <p:cNvPr id="84" name="Google Shape;84;p14"/>
          <p:cNvSpPr/>
          <p:nvPr/>
        </p:nvSpPr>
        <p:spPr>
          <a:xfrm rot="10800000" flipH="1">
            <a:off x="428825" y="2997767"/>
            <a:ext cx="6500700" cy="51300"/>
          </a:xfrm>
          <a:prstGeom prst="rect">
            <a:avLst/>
          </a:prstGeom>
          <a:solidFill>
            <a:srgbClr val="8615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86;p14"/>
          <p:cNvSpPr txBox="1"/>
          <p:nvPr/>
        </p:nvSpPr>
        <p:spPr>
          <a:xfrm>
            <a:off x="8275325" y="1162150"/>
            <a:ext cx="1878900" cy="642600"/>
          </a:xfrm>
          <a:prstGeom prst="rect">
            <a:avLst/>
          </a:prstGeom>
          <a:noFill/>
          <a:ln>
            <a:noFill/>
          </a:ln>
        </p:spPr>
        <p:txBody>
          <a:bodyPr spcFirstLastPara="1" wrap="square" lIns="91425" tIns="91425" rIns="91425" bIns="91425" anchor="t" anchorCtr="0">
            <a:noAutofit/>
          </a:bodyPr>
          <a:lstStyle/>
          <a:p>
            <a:pPr marL="0" marR="0" lvl="0" indent="0" algn="r" rtl="0">
              <a:lnSpc>
                <a:spcPct val="100000"/>
              </a:lnSpc>
              <a:spcBef>
                <a:spcPts val="0"/>
              </a:spcBef>
              <a:spcAft>
                <a:spcPts val="0"/>
              </a:spcAft>
              <a:buClr>
                <a:srgbClr val="000000"/>
              </a:buClr>
              <a:buSzPts val="1100"/>
              <a:buFont typeface="Arial"/>
              <a:buNone/>
            </a:pPr>
            <a:r>
              <a:rPr lang="it" sz="1800" b="1" i="1" dirty="0">
                <a:solidFill>
                  <a:srgbClr val="861533"/>
                </a:solidFill>
                <a:latin typeface="Prompt"/>
                <a:ea typeface="Prompt"/>
                <a:cs typeface="Prompt"/>
                <a:sym typeface="Prompt"/>
              </a:rPr>
              <a:t>FROM THE SAT</a:t>
            </a:r>
            <a:endParaRPr sz="1800" b="1" i="1" u="none" strike="noStrike" cap="none" dirty="0">
              <a:solidFill>
                <a:srgbClr val="861533"/>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100" b="1" i="0" u="none" strike="noStrike" cap="none" dirty="0">
              <a:solidFill>
                <a:srgbClr val="861533"/>
              </a:solidFill>
              <a:latin typeface="Prompt"/>
              <a:ea typeface="Prompt"/>
              <a:cs typeface="Prompt"/>
              <a:sym typeface="Prompt"/>
            </a:endParaRPr>
          </a:p>
        </p:txBody>
      </p:sp>
      <p:sp>
        <p:nvSpPr>
          <p:cNvPr id="87" name="Google Shape;87;p14"/>
          <p:cNvSpPr txBox="1"/>
          <p:nvPr/>
        </p:nvSpPr>
        <p:spPr>
          <a:xfrm>
            <a:off x="7741300" y="1847950"/>
            <a:ext cx="2412900" cy="642600"/>
          </a:xfrm>
          <a:prstGeom prst="rect">
            <a:avLst/>
          </a:prstGeom>
          <a:noFill/>
          <a:ln>
            <a:noFill/>
          </a:ln>
        </p:spPr>
        <p:txBody>
          <a:bodyPr spcFirstLastPara="1" wrap="square" lIns="91425" tIns="91425" rIns="91425" bIns="91425" anchor="t" anchorCtr="0">
            <a:noAutofit/>
          </a:bodyPr>
          <a:lstStyle/>
          <a:p>
            <a:pPr marL="0" marR="0" lvl="0" indent="0" algn="r" rtl="0">
              <a:lnSpc>
                <a:spcPct val="100000"/>
              </a:lnSpc>
              <a:spcBef>
                <a:spcPts val="0"/>
              </a:spcBef>
              <a:spcAft>
                <a:spcPts val="0"/>
              </a:spcAft>
              <a:buClr>
                <a:srgbClr val="000000"/>
              </a:buClr>
              <a:buSzPts val="1100"/>
              <a:buFont typeface="Arial"/>
              <a:buNone/>
            </a:pPr>
            <a:r>
              <a:rPr lang="it" sz="1100" b="1" i="1" dirty="0">
                <a:solidFill>
                  <a:srgbClr val="861533"/>
                </a:solidFill>
                <a:latin typeface="Prompt"/>
                <a:ea typeface="Prompt"/>
                <a:cs typeface="Prompt"/>
                <a:sym typeface="Prompt"/>
              </a:rPr>
              <a:t>BIG IDEA</a:t>
            </a:r>
            <a:endParaRPr sz="1100" b="1" i="1" dirty="0">
              <a:solidFill>
                <a:srgbClr val="861533"/>
              </a:solidFill>
              <a:latin typeface="Prompt"/>
              <a:ea typeface="Prompt"/>
              <a:cs typeface="Prompt"/>
              <a:sym typeface="Prompt"/>
            </a:endParaRPr>
          </a:p>
          <a:p>
            <a:pPr marL="0" marR="0" lvl="0" indent="0" algn="r" rtl="0">
              <a:lnSpc>
                <a:spcPct val="100000"/>
              </a:lnSpc>
              <a:spcBef>
                <a:spcPts val="0"/>
              </a:spcBef>
              <a:spcAft>
                <a:spcPts val="0"/>
              </a:spcAft>
              <a:buClr>
                <a:srgbClr val="000000"/>
              </a:buClr>
              <a:buSzPts val="1100"/>
              <a:buFont typeface="Arial"/>
              <a:buNone/>
            </a:pPr>
            <a:r>
              <a:rPr lang="it" sz="1800" b="1" i="1" dirty="0">
                <a:solidFill>
                  <a:srgbClr val="861533"/>
                </a:solidFill>
                <a:latin typeface="Prompt"/>
                <a:ea typeface="Prompt"/>
                <a:cs typeface="Prompt"/>
                <a:sym typeface="Prompt"/>
              </a:rPr>
              <a:t>WHAT IS </a:t>
            </a:r>
            <a:r>
              <a:rPr lang="it" sz="1800" b="1" i="1" dirty="0" smtClean="0">
                <a:solidFill>
                  <a:srgbClr val="861533"/>
                </a:solidFill>
                <a:latin typeface="Prompt"/>
                <a:ea typeface="Prompt"/>
                <a:cs typeface="Prompt"/>
                <a:sym typeface="Prompt"/>
              </a:rPr>
              <a:t>IT</a:t>
            </a:r>
            <a:endParaRPr sz="1800" b="1" i="1" dirty="0">
              <a:solidFill>
                <a:srgbClr val="861533"/>
              </a:solidFill>
              <a:latin typeface="Prompt"/>
              <a:ea typeface="Prompt"/>
              <a:cs typeface="Prompt"/>
              <a:sym typeface="Prompt"/>
            </a:endParaRPr>
          </a:p>
        </p:txBody>
      </p:sp>
      <p:sp>
        <p:nvSpPr>
          <p:cNvPr id="88" name="Google Shape;88;p14"/>
          <p:cNvSpPr txBox="1"/>
          <p:nvPr/>
        </p:nvSpPr>
        <p:spPr>
          <a:xfrm>
            <a:off x="7813087" y="4436449"/>
            <a:ext cx="2412900" cy="350675"/>
          </a:xfrm>
          <a:prstGeom prst="rect">
            <a:avLst/>
          </a:prstGeom>
          <a:noFill/>
          <a:ln>
            <a:noFill/>
          </a:ln>
        </p:spPr>
        <p:txBody>
          <a:bodyPr spcFirstLastPara="1" wrap="square" lIns="91425" tIns="91425" rIns="91425" bIns="91425" anchor="t" anchorCtr="0">
            <a:noAutofit/>
          </a:bodyPr>
          <a:lstStyle/>
          <a:p>
            <a:pPr marL="0" marR="0" lvl="0" indent="0" algn="r" rtl="0">
              <a:lnSpc>
                <a:spcPct val="100000"/>
              </a:lnSpc>
              <a:spcBef>
                <a:spcPts val="0"/>
              </a:spcBef>
              <a:spcAft>
                <a:spcPts val="0"/>
              </a:spcAft>
              <a:buClr>
                <a:srgbClr val="000000"/>
              </a:buClr>
              <a:buSzPts val="1100"/>
              <a:buFont typeface="Arial"/>
              <a:buNone/>
            </a:pPr>
            <a:r>
              <a:rPr lang="it" sz="1100" b="1" i="1" dirty="0">
                <a:solidFill>
                  <a:srgbClr val="861533"/>
                </a:solidFill>
                <a:latin typeface="Prompt"/>
                <a:ea typeface="Prompt"/>
                <a:cs typeface="Prompt"/>
                <a:sym typeface="Prompt"/>
              </a:rPr>
              <a:t>LEARNING OUTCOME</a:t>
            </a:r>
            <a:endParaRPr sz="1100" b="1" i="1" u="none" strike="noStrike" cap="none" dirty="0">
              <a:solidFill>
                <a:srgbClr val="861533"/>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100" b="1" i="0" u="none" strike="noStrike" cap="none" dirty="0">
              <a:solidFill>
                <a:srgbClr val="861533"/>
              </a:solidFill>
              <a:latin typeface="Prompt"/>
              <a:ea typeface="Prompt"/>
              <a:cs typeface="Prompt"/>
              <a:sym typeface="Prompt"/>
            </a:endParaRPr>
          </a:p>
        </p:txBody>
      </p:sp>
      <p:sp>
        <p:nvSpPr>
          <p:cNvPr id="89" name="Google Shape;89;p14"/>
          <p:cNvSpPr txBox="1"/>
          <p:nvPr/>
        </p:nvSpPr>
        <p:spPr>
          <a:xfrm>
            <a:off x="7410787" y="4661383"/>
            <a:ext cx="2815200" cy="1831156"/>
          </a:xfrm>
          <a:prstGeom prst="rect">
            <a:avLst/>
          </a:prstGeom>
          <a:noFill/>
          <a:ln>
            <a:noFill/>
          </a:ln>
        </p:spPr>
        <p:txBody>
          <a:bodyPr spcFirstLastPara="1" wrap="square" lIns="91425" tIns="91425" rIns="91425" bIns="91425" anchor="t" anchorCtr="0">
            <a:noAutofit/>
          </a:bodyPr>
          <a:lstStyle/>
          <a:p>
            <a:pPr marL="0" indent="0" algn="r">
              <a:buNone/>
            </a:pPr>
            <a:r>
              <a:rPr lang="en-GB" sz="1100" b="1" dirty="0">
                <a:solidFill>
                  <a:srgbClr val="595959"/>
                </a:solidFill>
                <a:latin typeface="Raleway" panose="020B0604020202020204" charset="0"/>
              </a:rPr>
              <a:t>Learners will be able to: </a:t>
            </a:r>
          </a:p>
          <a:p>
            <a:pPr algn="r"/>
            <a:r>
              <a:rPr lang="en-GB" sz="1100" dirty="0">
                <a:solidFill>
                  <a:srgbClr val="595959"/>
                </a:solidFill>
                <a:latin typeface="Raleway" panose="020B0604020202020204" charset="0"/>
              </a:rPr>
              <a:t>To describe some of the inequalities that impact on women’s lives.</a:t>
            </a:r>
          </a:p>
          <a:p>
            <a:pPr algn="r"/>
            <a:r>
              <a:rPr lang="en-GB" sz="1100" dirty="0">
                <a:solidFill>
                  <a:srgbClr val="595959"/>
                </a:solidFill>
                <a:latin typeface="Raleway" panose="020B0604020202020204" charset="0"/>
              </a:rPr>
              <a:t>To develop opinions about gender inequality in Britain and the rest of the world.</a:t>
            </a:r>
          </a:p>
          <a:p>
            <a:pPr algn="r"/>
            <a:r>
              <a:rPr lang="en-GB" sz="1100" dirty="0">
                <a:solidFill>
                  <a:srgbClr val="595959"/>
                </a:solidFill>
                <a:latin typeface="Raleway" panose="020B0604020202020204" charset="0"/>
              </a:rPr>
              <a:t>To be able to empathise with women and start to imagine a world where gender inequality has limited or no impact on communities. </a:t>
            </a:r>
          </a:p>
          <a:p>
            <a:pPr algn="r"/>
            <a:endParaRPr lang="en-GB" sz="1100" dirty="0">
              <a:solidFill>
                <a:srgbClr val="595959"/>
              </a:solidFill>
              <a:latin typeface="Raleway" panose="020B0604020202020204" charset="0"/>
            </a:endParaRPr>
          </a:p>
        </p:txBody>
      </p:sp>
      <p:grpSp>
        <p:nvGrpSpPr>
          <p:cNvPr id="3" name="Group 2"/>
          <p:cNvGrpSpPr/>
          <p:nvPr/>
        </p:nvGrpSpPr>
        <p:grpSpPr>
          <a:xfrm>
            <a:off x="364325" y="290950"/>
            <a:ext cx="9872150" cy="776917"/>
            <a:chOff x="364325" y="290950"/>
            <a:chExt cx="9872150" cy="776917"/>
          </a:xfrm>
        </p:grpSpPr>
        <p:pic>
          <p:nvPicPr>
            <p:cNvPr id="67" name="Google Shape;67;p14"/>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83" name="Google Shape;83;p14"/>
            <p:cNvSpPr/>
            <p:nvPr/>
          </p:nvSpPr>
          <p:spPr>
            <a:xfrm rot="10800000" flipH="1">
              <a:off x="428825" y="1016567"/>
              <a:ext cx="6500700" cy="51300"/>
            </a:xfrm>
            <a:prstGeom prst="rect">
              <a:avLst/>
            </a:prstGeom>
            <a:solidFill>
              <a:srgbClr val="8615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85;p14"/>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smtClean="0">
                  <a:solidFill>
                    <a:srgbClr val="595959"/>
                  </a:solidFill>
                  <a:latin typeface="Prompt"/>
                  <a:ea typeface="Prompt"/>
                  <a:cs typeface="Prompt"/>
                  <a:sym typeface="Prompt"/>
                </a:rPr>
                <a:t>LESSON 4</a:t>
              </a:r>
              <a:endParaRPr sz="2200" b="1" dirty="0">
                <a:solidFill>
                  <a:srgbClr val="595959"/>
                </a:solidFill>
                <a:latin typeface="Prompt"/>
                <a:ea typeface="Prompt"/>
                <a:cs typeface="Prompt"/>
                <a:sym typeface="Prompt"/>
              </a:endParaRPr>
            </a:p>
          </p:txBody>
        </p:sp>
        <p:sp>
          <p:nvSpPr>
            <p:cNvPr id="90" name="Google Shape;90;p14"/>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861533"/>
                  </a:solidFill>
                  <a:latin typeface="Prompt"/>
                  <a:ea typeface="Prompt"/>
                  <a:cs typeface="Prompt"/>
                  <a:sym typeface="Prompt"/>
                </a:rPr>
                <a:t>// </a:t>
              </a:r>
              <a:r>
                <a:rPr lang="it" b="1" dirty="0" smtClean="0">
                  <a:solidFill>
                    <a:srgbClr val="861533"/>
                  </a:solidFill>
                  <a:latin typeface="Prompt"/>
                  <a:ea typeface="Prompt"/>
                  <a:cs typeface="Prompt"/>
                  <a:sym typeface="Prompt"/>
                </a:rPr>
                <a:t>GENDER</a:t>
              </a:r>
              <a:r>
                <a:rPr lang="it" sz="1400" b="1" i="0" u="none" strike="noStrike" cap="none" dirty="0" smtClean="0">
                  <a:solidFill>
                    <a:srgbClr val="861533"/>
                  </a:solidFill>
                  <a:latin typeface="Prompt"/>
                  <a:ea typeface="Prompt"/>
                  <a:cs typeface="Prompt"/>
                  <a:sym typeface="Prompt"/>
                </a:rPr>
                <a:t> </a:t>
              </a:r>
              <a:r>
                <a:rPr lang="it" sz="1400" b="1" i="0" u="none" strike="noStrike" cap="none" dirty="0">
                  <a:solidFill>
                    <a:srgbClr val="861533"/>
                  </a:solidFill>
                  <a:latin typeface="Prompt"/>
                  <a:ea typeface="Prompt"/>
                  <a:cs typeface="Prompt"/>
                  <a:sym typeface="Prompt"/>
                </a:rPr>
                <a:t>//</a:t>
              </a:r>
              <a:endParaRPr sz="1400" b="0" i="0" u="none" strike="noStrike" cap="none" dirty="0">
                <a:solidFill>
                  <a:srgbClr val="861533"/>
                </a:solidFil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861533"/>
                  </a:solidFill>
                  <a:latin typeface="Prompt"/>
                  <a:ea typeface="Prompt"/>
                  <a:cs typeface="Prompt"/>
                  <a:sym typeface="Prompt"/>
                </a:rPr>
                <a:t>Teaching Learning Unit</a:t>
              </a:r>
              <a:endParaRPr sz="1400" b="0" i="0" u="none" strike="noStrike" cap="none" dirty="0">
                <a:solidFill>
                  <a:srgbClr val="861533"/>
                </a:solidFill>
                <a:sym typeface="Arial"/>
              </a:endParaRPr>
            </a:p>
          </p:txBody>
        </p:sp>
      </p:grpSp>
      <p:pic>
        <p:nvPicPr>
          <p:cNvPr id="91" name="Google Shape;91;p14"/>
          <p:cNvPicPr preferRelativeResize="0"/>
          <p:nvPr/>
        </p:nvPicPr>
        <p:blipFill>
          <a:blip r:embed="rId4">
            <a:alphaModFix/>
          </a:blip>
          <a:stretch>
            <a:fillRect/>
          </a:stretch>
        </p:blipFill>
        <p:spPr>
          <a:xfrm>
            <a:off x="9280750" y="6717473"/>
            <a:ext cx="955718" cy="334501"/>
          </a:xfrm>
          <a:prstGeom prst="rect">
            <a:avLst/>
          </a:prstGeom>
          <a:noFill/>
          <a:ln>
            <a:noFill/>
          </a:ln>
        </p:spPr>
      </p:pic>
      <p:grpSp>
        <p:nvGrpSpPr>
          <p:cNvPr id="4" name="Group 3"/>
          <p:cNvGrpSpPr/>
          <p:nvPr/>
        </p:nvGrpSpPr>
        <p:grpSpPr>
          <a:xfrm>
            <a:off x="424050" y="3996767"/>
            <a:ext cx="6500700" cy="376800"/>
            <a:chOff x="424050" y="4529704"/>
            <a:chExt cx="6500700" cy="376800"/>
          </a:xfrm>
          <a:solidFill>
            <a:srgbClr val="861533"/>
          </a:solidFill>
        </p:grpSpPr>
        <p:sp>
          <p:nvSpPr>
            <p:cNvPr id="77" name="Google Shape;77;p14"/>
            <p:cNvSpPr/>
            <p:nvPr/>
          </p:nvSpPr>
          <p:spPr>
            <a:xfrm>
              <a:off x="424050" y="4529704"/>
              <a:ext cx="6500700" cy="376800"/>
            </a:xfrm>
            <a:prstGeom prst="rect">
              <a:avLst/>
            </a:pr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92;p14"/>
            <p:cNvSpPr txBox="1"/>
            <p:nvPr/>
          </p:nvSpPr>
          <p:spPr>
            <a:xfrm>
              <a:off x="516725" y="4580125"/>
              <a:ext cx="4195200" cy="315600"/>
            </a:xfrm>
            <a:prstGeom prst="rect">
              <a:avLst/>
            </a:prstGeom>
            <a:grp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sz="1800" b="1" dirty="0">
                  <a:solidFill>
                    <a:srgbClr val="FFFFFF"/>
                  </a:solidFill>
                  <a:latin typeface="Prompt"/>
                  <a:ea typeface="Prompt"/>
                  <a:cs typeface="Prompt"/>
                  <a:sym typeface="Prompt"/>
                </a:rPr>
                <a:t>ACTIVITY 1 </a:t>
              </a:r>
              <a:r>
                <a:rPr lang="it" i="1" dirty="0" smtClean="0">
                  <a:solidFill>
                    <a:srgbClr val="FFFFFF"/>
                  </a:solidFill>
                  <a:latin typeface="Prompt SemiBold"/>
                  <a:ea typeface="Prompt"/>
                  <a:cs typeface="Prompt SemiBold"/>
                  <a:sym typeface="Prompt SemiBold"/>
                </a:rPr>
                <a:t>Let’s Get Thinking (15 mins)</a:t>
              </a:r>
              <a:endParaRPr i="1" dirty="0">
                <a:solidFill>
                  <a:srgbClr val="FFFFFF"/>
                </a:solidFill>
                <a:latin typeface="Prompt SemiBold"/>
                <a:ea typeface="Prompt SemiBold"/>
                <a:cs typeface="Prompt SemiBold"/>
                <a:sym typeface="Prompt SemiBold"/>
              </a:endParaRPr>
            </a:p>
          </p:txBody>
        </p:sp>
      </p:grpSp>
      <p:grpSp>
        <p:nvGrpSpPr>
          <p:cNvPr id="2" name="Group 1"/>
          <p:cNvGrpSpPr/>
          <p:nvPr/>
        </p:nvGrpSpPr>
        <p:grpSpPr>
          <a:xfrm>
            <a:off x="448762" y="5653962"/>
            <a:ext cx="6500700" cy="376800"/>
            <a:chOff x="462100" y="5834400"/>
            <a:chExt cx="6500700" cy="376800"/>
          </a:xfrm>
          <a:solidFill>
            <a:srgbClr val="861533"/>
          </a:solidFill>
        </p:grpSpPr>
        <p:sp>
          <p:nvSpPr>
            <p:cNvPr id="79" name="Google Shape;79;p14"/>
            <p:cNvSpPr/>
            <p:nvPr/>
          </p:nvSpPr>
          <p:spPr>
            <a:xfrm>
              <a:off x="462100" y="5834400"/>
              <a:ext cx="6500700" cy="376800"/>
            </a:xfrm>
            <a:prstGeom prst="rect">
              <a:avLst/>
            </a:pr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93;p14"/>
            <p:cNvSpPr txBox="1"/>
            <p:nvPr/>
          </p:nvSpPr>
          <p:spPr>
            <a:xfrm>
              <a:off x="573389" y="5884525"/>
              <a:ext cx="4670700" cy="315600"/>
            </a:xfrm>
            <a:prstGeom prst="rect">
              <a:avLst/>
            </a:prstGeom>
            <a:grpFill/>
            <a:ln>
              <a:noFill/>
            </a:ln>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it" sz="1800" b="1" dirty="0">
                  <a:solidFill>
                    <a:srgbClr val="FFFFFF"/>
                  </a:solidFill>
                  <a:latin typeface="Prompt"/>
                  <a:ea typeface="Prompt"/>
                  <a:cs typeface="Prompt"/>
                  <a:sym typeface="Prompt"/>
                </a:rPr>
                <a:t>ACTIVITY 2 </a:t>
              </a:r>
              <a:r>
                <a:rPr lang="it" i="1" dirty="0" smtClean="0">
                  <a:solidFill>
                    <a:srgbClr val="FFFFFF"/>
                  </a:solidFill>
                  <a:latin typeface="Prompt"/>
                  <a:ea typeface="Prompt"/>
                  <a:cs typeface="Prompt"/>
                  <a:sym typeface="Prompt"/>
                </a:rPr>
                <a:t>Let’s Develop Our Ideas (20 mins)</a:t>
              </a:r>
              <a:endParaRPr i="1" dirty="0">
                <a:solidFill>
                  <a:srgbClr val="FFFFFF"/>
                </a:solidFill>
                <a:latin typeface="Prompt SemiBold"/>
                <a:ea typeface="Prompt SemiBold"/>
                <a:cs typeface="Prompt SemiBold"/>
                <a:sym typeface="Prompt SemiBold"/>
              </a:endParaRPr>
            </a:p>
          </p:txBody>
        </p:sp>
      </p:grpSp>
      <p:sp>
        <p:nvSpPr>
          <p:cNvPr id="32" name="Google Shape;89;p14"/>
          <p:cNvSpPr txBox="1"/>
          <p:nvPr/>
        </p:nvSpPr>
        <p:spPr>
          <a:xfrm>
            <a:off x="7430224" y="2346010"/>
            <a:ext cx="2815893" cy="1458494"/>
          </a:xfrm>
          <a:prstGeom prst="rect">
            <a:avLst/>
          </a:prstGeom>
          <a:noFill/>
          <a:ln>
            <a:noFill/>
          </a:ln>
        </p:spPr>
        <p:txBody>
          <a:bodyPr spcFirstLastPara="1" wrap="square" lIns="91425" tIns="91425" rIns="91425" bIns="91425" anchor="t" anchorCtr="0">
            <a:noAutofit/>
          </a:bodyPr>
          <a:lstStyle/>
          <a:p>
            <a:pPr marL="0" indent="0" algn="r">
              <a:buNone/>
            </a:pPr>
            <a:r>
              <a:rPr lang="en-GB" sz="1100" b="1" dirty="0">
                <a:solidFill>
                  <a:srgbClr val="595959"/>
                </a:solidFill>
                <a:latin typeface="Raleway" panose="020B0604020202020204" charset="0"/>
              </a:rPr>
              <a:t>Big Idea 4 </a:t>
            </a:r>
            <a:r>
              <a:rPr lang="en-GB" sz="1100" dirty="0">
                <a:solidFill>
                  <a:srgbClr val="595959"/>
                </a:solidFill>
                <a:latin typeface="Raleway" panose="020B0604020202020204" charset="0"/>
              </a:rPr>
              <a:t>– Understanding the concepts of Gender equality and gender equity.</a:t>
            </a:r>
          </a:p>
          <a:p>
            <a:pPr marL="0" indent="0" algn="r">
              <a:buNone/>
            </a:pPr>
            <a:r>
              <a:rPr lang="en-GB" sz="1100" b="1" dirty="0">
                <a:solidFill>
                  <a:srgbClr val="595959"/>
                </a:solidFill>
                <a:latin typeface="Raleway" panose="020B0604020202020204" charset="0"/>
              </a:rPr>
              <a:t>Big Idea 8</a:t>
            </a:r>
            <a:r>
              <a:rPr lang="en-GB" sz="1100" dirty="0">
                <a:solidFill>
                  <a:srgbClr val="595959"/>
                </a:solidFill>
                <a:latin typeface="Raleway" panose="020B0604020202020204" charset="0"/>
              </a:rPr>
              <a:t> –</a:t>
            </a:r>
            <a:r>
              <a:rPr lang="en-GB" sz="1100" b="1" dirty="0">
                <a:solidFill>
                  <a:srgbClr val="595959"/>
                </a:solidFill>
                <a:latin typeface="Raleway" panose="020B0604020202020204" charset="0"/>
              </a:rPr>
              <a:t> </a:t>
            </a:r>
            <a:r>
              <a:rPr lang="en-GB" sz="1100" dirty="0">
                <a:solidFill>
                  <a:srgbClr val="595959"/>
                </a:solidFill>
                <a:latin typeface="Raleway" panose="020B0604020202020204" charset="0"/>
              </a:rPr>
              <a:t>International Action to address gender inequality through education, looking at the work of the UN, Charities and case study of  1 activist – Malala </a:t>
            </a:r>
            <a:r>
              <a:rPr lang="en-GB" sz="1100" dirty="0" smtClean="0">
                <a:solidFill>
                  <a:srgbClr val="595959"/>
                </a:solidFill>
                <a:latin typeface="Raleway" panose="020B0604020202020204" charset="0"/>
              </a:rPr>
              <a:t>Yousafzai</a:t>
            </a:r>
            <a:r>
              <a:rPr lang="en-GB" sz="1100" dirty="0">
                <a:solidFill>
                  <a:srgbClr val="595959"/>
                </a:solidFill>
                <a:latin typeface="Raleway" panose="020B0604020202020204" charset="0"/>
              </a:rPr>
              <a:t>.</a:t>
            </a:r>
          </a:p>
          <a:p>
            <a:pPr marL="0" indent="0" algn="r">
              <a:buNone/>
            </a:pPr>
            <a:r>
              <a:rPr lang="en-GB" sz="1100" b="1" dirty="0">
                <a:solidFill>
                  <a:srgbClr val="595959"/>
                </a:solidFill>
                <a:latin typeface="Raleway" panose="020B0604020202020204" charset="0"/>
              </a:rPr>
              <a:t>Big Idea 9 </a:t>
            </a:r>
            <a:r>
              <a:rPr lang="en-GB" sz="1100" dirty="0">
                <a:solidFill>
                  <a:srgbClr val="595959"/>
                </a:solidFill>
                <a:latin typeface="Raleway" panose="020B0604020202020204" charset="0"/>
              </a:rPr>
              <a:t>– Understanding the benefits of gender equality and how educating girls can contribute to reducing poverty.   </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326147584"/>
              </p:ext>
            </p:extLst>
          </p:nvPr>
        </p:nvGraphicFramePr>
        <p:xfrm>
          <a:off x="7158795" y="2458319"/>
          <a:ext cx="2864225" cy="4945660"/>
        </p:xfrm>
        <a:graphic>
          <a:graphicData uri="http://schemas.openxmlformats.org/drawingml/2006/table">
            <a:tbl>
              <a:tblPr firstRow="1" bandRow="1">
                <a:tableStyleId>{5C22544A-7EE6-4342-B048-85BDC9FD1C3A}</a:tableStyleId>
              </a:tblPr>
              <a:tblGrid>
                <a:gridCol w="2864225">
                  <a:extLst>
                    <a:ext uri="{9D8B030D-6E8A-4147-A177-3AD203B41FA5}">
                      <a16:colId xmlns:a16="http://schemas.microsoft.com/office/drawing/2014/main" val="20000"/>
                    </a:ext>
                  </a:extLst>
                </a:gridCol>
              </a:tblGrid>
              <a:tr h="847013">
                <a:tc>
                  <a:txBody>
                    <a:bodyPr/>
                    <a:lstStyle/>
                    <a:p>
                      <a:pPr algn="ctr"/>
                      <a:r>
                        <a:rPr lang="en-GB" sz="2000" b="1" dirty="0">
                          <a:solidFill>
                            <a:schemeClr val="tx1"/>
                          </a:solidFill>
                          <a:latin typeface="Raleway" panose="020B0604020202020204" charset="0"/>
                        </a:rPr>
                        <a:t> A school that doesn’t cost </a:t>
                      </a:r>
                      <a:r>
                        <a:rPr lang="en-GB" sz="2000" b="1" dirty="0" smtClean="0">
                          <a:solidFill>
                            <a:schemeClr val="tx1"/>
                          </a:solidFill>
                          <a:latin typeface="Raleway" panose="020B0604020202020204" charset="0"/>
                        </a:rPr>
                        <a:t>much</a:t>
                      </a:r>
                      <a:endParaRPr lang="en-GB" sz="2000" b="1" dirty="0">
                        <a:solidFill>
                          <a:schemeClr val="tx1"/>
                        </a:solidFill>
                        <a:latin typeface="Raleway" panose="020B0604020202020204" charset="0"/>
                      </a:endParaRPr>
                    </a:p>
                  </a:txBody>
                  <a:tcPr marL="100796" marR="100796" marT="50398" marB="50398"/>
                </a:tc>
                <a:extLst>
                  <a:ext uri="{0D108BD9-81ED-4DB2-BD59-A6C34878D82A}">
                    <a16:rowId xmlns:a16="http://schemas.microsoft.com/office/drawing/2014/main" val="10000"/>
                  </a:ext>
                </a:extLst>
              </a:tr>
              <a:tr h="585521">
                <a:tc>
                  <a:txBody>
                    <a:bodyPr/>
                    <a:lstStyle/>
                    <a:p>
                      <a:endParaRPr lang="en-GB" sz="1500" dirty="0"/>
                    </a:p>
                  </a:txBody>
                  <a:tcPr marL="100796" marR="100796" marT="50398" marB="50398"/>
                </a:tc>
                <a:extLst>
                  <a:ext uri="{0D108BD9-81ED-4DB2-BD59-A6C34878D82A}">
                    <a16:rowId xmlns:a16="http://schemas.microsoft.com/office/drawing/2014/main" val="10001"/>
                  </a:ext>
                </a:extLst>
              </a:tr>
              <a:tr h="585521">
                <a:tc>
                  <a:txBody>
                    <a:bodyPr/>
                    <a:lstStyle/>
                    <a:p>
                      <a:endParaRPr lang="en-GB" sz="1500"/>
                    </a:p>
                  </a:txBody>
                  <a:tcPr marL="100796" marR="100796" marT="50398" marB="50398"/>
                </a:tc>
                <a:extLst>
                  <a:ext uri="{0D108BD9-81ED-4DB2-BD59-A6C34878D82A}">
                    <a16:rowId xmlns:a16="http://schemas.microsoft.com/office/drawing/2014/main" val="10002"/>
                  </a:ext>
                </a:extLst>
              </a:tr>
              <a:tr h="585521">
                <a:tc>
                  <a:txBody>
                    <a:bodyPr/>
                    <a:lstStyle/>
                    <a:p>
                      <a:endParaRPr lang="en-GB" sz="1500" dirty="0"/>
                    </a:p>
                  </a:txBody>
                  <a:tcPr marL="100796" marR="100796" marT="50398" marB="50398"/>
                </a:tc>
                <a:extLst>
                  <a:ext uri="{0D108BD9-81ED-4DB2-BD59-A6C34878D82A}">
                    <a16:rowId xmlns:a16="http://schemas.microsoft.com/office/drawing/2014/main" val="10003"/>
                  </a:ext>
                </a:extLst>
              </a:tr>
              <a:tr h="585521">
                <a:tc>
                  <a:txBody>
                    <a:bodyPr/>
                    <a:lstStyle/>
                    <a:p>
                      <a:endParaRPr lang="en-GB" sz="1500" dirty="0"/>
                    </a:p>
                  </a:txBody>
                  <a:tcPr marL="100796" marR="100796" marT="50398" marB="50398"/>
                </a:tc>
                <a:extLst>
                  <a:ext uri="{0D108BD9-81ED-4DB2-BD59-A6C34878D82A}">
                    <a16:rowId xmlns:a16="http://schemas.microsoft.com/office/drawing/2014/main" val="10004"/>
                  </a:ext>
                </a:extLst>
              </a:tr>
              <a:tr h="585521">
                <a:tc>
                  <a:txBody>
                    <a:bodyPr/>
                    <a:lstStyle/>
                    <a:p>
                      <a:endParaRPr lang="en-GB" sz="1500"/>
                    </a:p>
                  </a:txBody>
                  <a:tcPr marL="100796" marR="100796" marT="50398" marB="50398"/>
                </a:tc>
                <a:extLst>
                  <a:ext uri="{0D108BD9-81ED-4DB2-BD59-A6C34878D82A}">
                    <a16:rowId xmlns:a16="http://schemas.microsoft.com/office/drawing/2014/main" val="10005"/>
                  </a:ext>
                </a:extLst>
              </a:tr>
              <a:tr h="585521">
                <a:tc>
                  <a:txBody>
                    <a:bodyPr/>
                    <a:lstStyle/>
                    <a:p>
                      <a:endParaRPr lang="en-GB" sz="1500"/>
                    </a:p>
                  </a:txBody>
                  <a:tcPr marL="100796" marR="100796" marT="50398" marB="50398"/>
                </a:tc>
                <a:extLst>
                  <a:ext uri="{0D108BD9-81ED-4DB2-BD59-A6C34878D82A}">
                    <a16:rowId xmlns:a16="http://schemas.microsoft.com/office/drawing/2014/main" val="10006"/>
                  </a:ext>
                </a:extLst>
              </a:tr>
              <a:tr h="585521">
                <a:tc>
                  <a:txBody>
                    <a:bodyPr/>
                    <a:lstStyle/>
                    <a:p>
                      <a:endParaRPr lang="en-GB" sz="1500" dirty="0"/>
                    </a:p>
                  </a:txBody>
                  <a:tcPr marL="100796" marR="100796" marT="50398" marB="50398"/>
                </a:tc>
                <a:extLst>
                  <a:ext uri="{0D108BD9-81ED-4DB2-BD59-A6C34878D82A}">
                    <a16:rowId xmlns:a16="http://schemas.microsoft.com/office/drawing/2014/main" val="10007"/>
                  </a:ext>
                </a:extLst>
              </a:tr>
            </a:tbl>
          </a:graphicData>
        </a:graphic>
      </p:graphicFrame>
      <p:sp>
        <p:nvSpPr>
          <p:cNvPr id="4" name="Rounded Rectangle 3"/>
          <p:cNvSpPr/>
          <p:nvPr/>
        </p:nvSpPr>
        <p:spPr>
          <a:xfrm>
            <a:off x="813037" y="1234207"/>
            <a:ext cx="9095648" cy="1007957"/>
          </a:xfrm>
          <a:prstGeom prst="roundRect">
            <a:avLst/>
          </a:prstGeom>
          <a:solidFill>
            <a:schemeClr val="tx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a:latin typeface="Raleway" panose="020B0604020202020204" charset="0"/>
              </a:rPr>
              <a:t>Rank order of factors - write in number and brief description </a:t>
            </a:r>
          </a:p>
        </p:txBody>
      </p:sp>
      <p:graphicFrame>
        <p:nvGraphicFramePr>
          <p:cNvPr id="6" name="Table 5"/>
          <p:cNvGraphicFramePr>
            <a:graphicFrameLocks noGrp="1"/>
          </p:cNvGraphicFramePr>
          <p:nvPr>
            <p:extLst>
              <p:ext uri="{D42A27DB-BD31-4B8C-83A1-F6EECF244321}">
                <p14:modId xmlns:p14="http://schemas.microsoft.com/office/powerpoint/2010/main" val="2127164668"/>
              </p:ext>
            </p:extLst>
          </p:nvPr>
        </p:nvGraphicFramePr>
        <p:xfrm>
          <a:off x="857827" y="2458321"/>
          <a:ext cx="2705101" cy="4945667"/>
        </p:xfrm>
        <a:graphic>
          <a:graphicData uri="http://schemas.openxmlformats.org/drawingml/2006/table">
            <a:tbl>
              <a:tblPr firstRow="1" bandRow="1">
                <a:tableStyleId>{5C22544A-7EE6-4342-B048-85BDC9FD1C3A}</a:tableStyleId>
              </a:tblPr>
              <a:tblGrid>
                <a:gridCol w="2705101">
                  <a:extLst>
                    <a:ext uri="{9D8B030D-6E8A-4147-A177-3AD203B41FA5}">
                      <a16:colId xmlns:a16="http://schemas.microsoft.com/office/drawing/2014/main" val="20000"/>
                    </a:ext>
                  </a:extLst>
                </a:gridCol>
              </a:tblGrid>
              <a:tr h="822933">
                <a:tc>
                  <a:txBody>
                    <a:bodyPr/>
                    <a:lstStyle/>
                    <a:p>
                      <a:pPr algn="ctr"/>
                      <a:r>
                        <a:rPr lang="en-GB" sz="2000" b="1" dirty="0">
                          <a:solidFill>
                            <a:schemeClr val="tx1"/>
                          </a:solidFill>
                        </a:rPr>
                        <a:t> A school that has</a:t>
                      </a:r>
                      <a:r>
                        <a:rPr lang="en-GB" sz="2000" b="1" baseline="0" dirty="0">
                          <a:solidFill>
                            <a:schemeClr val="tx1"/>
                          </a:solidFill>
                        </a:rPr>
                        <a:t> everything</a:t>
                      </a:r>
                      <a:endParaRPr lang="en-GB" sz="2000" b="1" dirty="0">
                        <a:solidFill>
                          <a:schemeClr val="tx1"/>
                        </a:solidFill>
                      </a:endParaRPr>
                    </a:p>
                  </a:txBody>
                  <a:tcPr marL="100796" marR="100796" marT="50398" marB="50398"/>
                </a:tc>
                <a:extLst>
                  <a:ext uri="{0D108BD9-81ED-4DB2-BD59-A6C34878D82A}">
                    <a16:rowId xmlns:a16="http://schemas.microsoft.com/office/drawing/2014/main" val="10000"/>
                  </a:ext>
                </a:extLst>
              </a:tr>
              <a:tr h="588962">
                <a:tc>
                  <a:txBody>
                    <a:bodyPr/>
                    <a:lstStyle/>
                    <a:p>
                      <a:endParaRPr lang="en-GB" sz="1500" dirty="0"/>
                    </a:p>
                  </a:txBody>
                  <a:tcPr marL="100796" marR="100796" marT="50398" marB="50398"/>
                </a:tc>
                <a:extLst>
                  <a:ext uri="{0D108BD9-81ED-4DB2-BD59-A6C34878D82A}">
                    <a16:rowId xmlns:a16="http://schemas.microsoft.com/office/drawing/2014/main" val="10001"/>
                  </a:ext>
                </a:extLst>
              </a:tr>
              <a:tr h="588962">
                <a:tc>
                  <a:txBody>
                    <a:bodyPr/>
                    <a:lstStyle/>
                    <a:p>
                      <a:endParaRPr lang="en-GB" sz="1500"/>
                    </a:p>
                  </a:txBody>
                  <a:tcPr marL="100796" marR="100796" marT="50398" marB="50398"/>
                </a:tc>
                <a:extLst>
                  <a:ext uri="{0D108BD9-81ED-4DB2-BD59-A6C34878D82A}">
                    <a16:rowId xmlns:a16="http://schemas.microsoft.com/office/drawing/2014/main" val="10002"/>
                  </a:ext>
                </a:extLst>
              </a:tr>
              <a:tr h="588962">
                <a:tc>
                  <a:txBody>
                    <a:bodyPr/>
                    <a:lstStyle/>
                    <a:p>
                      <a:endParaRPr lang="en-GB" sz="1500"/>
                    </a:p>
                  </a:txBody>
                  <a:tcPr marL="100796" marR="100796" marT="50398" marB="50398"/>
                </a:tc>
                <a:extLst>
                  <a:ext uri="{0D108BD9-81ED-4DB2-BD59-A6C34878D82A}">
                    <a16:rowId xmlns:a16="http://schemas.microsoft.com/office/drawing/2014/main" val="10003"/>
                  </a:ext>
                </a:extLst>
              </a:tr>
              <a:tr h="588962">
                <a:tc>
                  <a:txBody>
                    <a:bodyPr/>
                    <a:lstStyle/>
                    <a:p>
                      <a:endParaRPr lang="en-GB" sz="1500" dirty="0"/>
                    </a:p>
                  </a:txBody>
                  <a:tcPr marL="100796" marR="100796" marT="50398" marB="50398"/>
                </a:tc>
                <a:extLst>
                  <a:ext uri="{0D108BD9-81ED-4DB2-BD59-A6C34878D82A}">
                    <a16:rowId xmlns:a16="http://schemas.microsoft.com/office/drawing/2014/main" val="10004"/>
                  </a:ext>
                </a:extLst>
              </a:tr>
              <a:tr h="588962">
                <a:tc>
                  <a:txBody>
                    <a:bodyPr/>
                    <a:lstStyle/>
                    <a:p>
                      <a:endParaRPr lang="en-GB" sz="1500"/>
                    </a:p>
                  </a:txBody>
                  <a:tcPr marL="100796" marR="100796" marT="50398" marB="50398"/>
                </a:tc>
                <a:extLst>
                  <a:ext uri="{0D108BD9-81ED-4DB2-BD59-A6C34878D82A}">
                    <a16:rowId xmlns:a16="http://schemas.microsoft.com/office/drawing/2014/main" val="10005"/>
                  </a:ext>
                </a:extLst>
              </a:tr>
              <a:tr h="588962">
                <a:tc>
                  <a:txBody>
                    <a:bodyPr/>
                    <a:lstStyle/>
                    <a:p>
                      <a:endParaRPr lang="en-GB" sz="1500"/>
                    </a:p>
                  </a:txBody>
                  <a:tcPr marL="100796" marR="100796" marT="50398" marB="50398"/>
                </a:tc>
                <a:extLst>
                  <a:ext uri="{0D108BD9-81ED-4DB2-BD59-A6C34878D82A}">
                    <a16:rowId xmlns:a16="http://schemas.microsoft.com/office/drawing/2014/main" val="10006"/>
                  </a:ext>
                </a:extLst>
              </a:tr>
              <a:tr h="588962">
                <a:tc>
                  <a:txBody>
                    <a:bodyPr/>
                    <a:lstStyle/>
                    <a:p>
                      <a:endParaRPr lang="en-GB" sz="1500" dirty="0"/>
                    </a:p>
                  </a:txBody>
                  <a:tcPr marL="100796" marR="100796" marT="50398" marB="50398"/>
                </a:tc>
                <a:extLst>
                  <a:ext uri="{0D108BD9-81ED-4DB2-BD59-A6C34878D82A}">
                    <a16:rowId xmlns:a16="http://schemas.microsoft.com/office/drawing/2014/main" val="10007"/>
                  </a:ext>
                </a:extLst>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1863871885"/>
              </p:ext>
            </p:extLst>
          </p:nvPr>
        </p:nvGraphicFramePr>
        <p:xfrm>
          <a:off x="3968530" y="2458319"/>
          <a:ext cx="2784663" cy="4945660"/>
        </p:xfrm>
        <a:graphic>
          <a:graphicData uri="http://schemas.openxmlformats.org/drawingml/2006/table">
            <a:tbl>
              <a:tblPr firstRow="1" bandRow="1">
                <a:tableStyleId>{5C22544A-7EE6-4342-B048-85BDC9FD1C3A}</a:tableStyleId>
              </a:tblPr>
              <a:tblGrid>
                <a:gridCol w="2784663">
                  <a:extLst>
                    <a:ext uri="{9D8B030D-6E8A-4147-A177-3AD203B41FA5}">
                      <a16:colId xmlns:a16="http://schemas.microsoft.com/office/drawing/2014/main" val="20000"/>
                    </a:ext>
                  </a:extLst>
                </a:gridCol>
              </a:tblGrid>
              <a:tr h="822933">
                <a:tc>
                  <a:txBody>
                    <a:bodyPr/>
                    <a:lstStyle/>
                    <a:p>
                      <a:pPr algn="ctr"/>
                      <a:r>
                        <a:rPr lang="en-GB" sz="2000" b="1" dirty="0">
                          <a:solidFill>
                            <a:schemeClr val="tx1"/>
                          </a:solidFill>
                        </a:rPr>
                        <a:t> A school that is medium cost</a:t>
                      </a:r>
                    </a:p>
                  </a:txBody>
                  <a:tcPr marL="100796" marR="100796" marT="50398" marB="50398"/>
                </a:tc>
                <a:extLst>
                  <a:ext uri="{0D108BD9-81ED-4DB2-BD59-A6C34878D82A}">
                    <a16:rowId xmlns:a16="http://schemas.microsoft.com/office/drawing/2014/main" val="10000"/>
                  </a:ext>
                </a:extLst>
              </a:tr>
              <a:tr h="588961">
                <a:tc>
                  <a:txBody>
                    <a:bodyPr/>
                    <a:lstStyle/>
                    <a:p>
                      <a:endParaRPr lang="en-GB" sz="1500"/>
                    </a:p>
                  </a:txBody>
                  <a:tcPr marL="100796" marR="100796" marT="50398" marB="50398"/>
                </a:tc>
                <a:extLst>
                  <a:ext uri="{0D108BD9-81ED-4DB2-BD59-A6C34878D82A}">
                    <a16:rowId xmlns:a16="http://schemas.microsoft.com/office/drawing/2014/main" val="10001"/>
                  </a:ext>
                </a:extLst>
              </a:tr>
              <a:tr h="588961">
                <a:tc>
                  <a:txBody>
                    <a:bodyPr/>
                    <a:lstStyle/>
                    <a:p>
                      <a:endParaRPr lang="en-GB" sz="1500" dirty="0"/>
                    </a:p>
                  </a:txBody>
                  <a:tcPr marL="100796" marR="100796" marT="50398" marB="50398"/>
                </a:tc>
                <a:extLst>
                  <a:ext uri="{0D108BD9-81ED-4DB2-BD59-A6C34878D82A}">
                    <a16:rowId xmlns:a16="http://schemas.microsoft.com/office/drawing/2014/main" val="10002"/>
                  </a:ext>
                </a:extLst>
              </a:tr>
              <a:tr h="588961">
                <a:tc>
                  <a:txBody>
                    <a:bodyPr/>
                    <a:lstStyle/>
                    <a:p>
                      <a:endParaRPr lang="en-GB" sz="1500"/>
                    </a:p>
                  </a:txBody>
                  <a:tcPr marL="100796" marR="100796" marT="50398" marB="50398"/>
                </a:tc>
                <a:extLst>
                  <a:ext uri="{0D108BD9-81ED-4DB2-BD59-A6C34878D82A}">
                    <a16:rowId xmlns:a16="http://schemas.microsoft.com/office/drawing/2014/main" val="10003"/>
                  </a:ext>
                </a:extLst>
              </a:tr>
              <a:tr h="588961">
                <a:tc>
                  <a:txBody>
                    <a:bodyPr/>
                    <a:lstStyle/>
                    <a:p>
                      <a:endParaRPr lang="en-GB" sz="1500" dirty="0"/>
                    </a:p>
                  </a:txBody>
                  <a:tcPr marL="100796" marR="100796" marT="50398" marB="50398"/>
                </a:tc>
                <a:extLst>
                  <a:ext uri="{0D108BD9-81ED-4DB2-BD59-A6C34878D82A}">
                    <a16:rowId xmlns:a16="http://schemas.microsoft.com/office/drawing/2014/main" val="10004"/>
                  </a:ext>
                </a:extLst>
              </a:tr>
              <a:tr h="588961">
                <a:tc>
                  <a:txBody>
                    <a:bodyPr/>
                    <a:lstStyle/>
                    <a:p>
                      <a:endParaRPr lang="en-GB" sz="1500"/>
                    </a:p>
                  </a:txBody>
                  <a:tcPr marL="100796" marR="100796" marT="50398" marB="50398"/>
                </a:tc>
                <a:extLst>
                  <a:ext uri="{0D108BD9-81ED-4DB2-BD59-A6C34878D82A}">
                    <a16:rowId xmlns:a16="http://schemas.microsoft.com/office/drawing/2014/main" val="10005"/>
                  </a:ext>
                </a:extLst>
              </a:tr>
              <a:tr h="588961">
                <a:tc>
                  <a:txBody>
                    <a:bodyPr/>
                    <a:lstStyle/>
                    <a:p>
                      <a:endParaRPr lang="en-GB" sz="1500" dirty="0"/>
                    </a:p>
                  </a:txBody>
                  <a:tcPr marL="100796" marR="100796" marT="50398" marB="50398"/>
                </a:tc>
                <a:extLst>
                  <a:ext uri="{0D108BD9-81ED-4DB2-BD59-A6C34878D82A}">
                    <a16:rowId xmlns:a16="http://schemas.microsoft.com/office/drawing/2014/main" val="10006"/>
                  </a:ext>
                </a:extLst>
              </a:tr>
              <a:tr h="588961">
                <a:tc>
                  <a:txBody>
                    <a:bodyPr/>
                    <a:lstStyle/>
                    <a:p>
                      <a:endParaRPr lang="en-GB" sz="1500" dirty="0"/>
                    </a:p>
                  </a:txBody>
                  <a:tcPr marL="100796" marR="100796" marT="50398" marB="50398"/>
                </a:tc>
                <a:extLst>
                  <a:ext uri="{0D108BD9-81ED-4DB2-BD59-A6C34878D82A}">
                    <a16:rowId xmlns:a16="http://schemas.microsoft.com/office/drawing/2014/main" val="10007"/>
                  </a:ext>
                </a:extLst>
              </a:tr>
            </a:tbl>
          </a:graphicData>
        </a:graphic>
      </p:graphicFrame>
      <p:grpSp>
        <p:nvGrpSpPr>
          <p:cNvPr id="15" name="Group 14"/>
          <p:cNvGrpSpPr/>
          <p:nvPr/>
        </p:nvGrpSpPr>
        <p:grpSpPr>
          <a:xfrm>
            <a:off x="364325" y="290950"/>
            <a:ext cx="9872150" cy="776917"/>
            <a:chOff x="364325" y="290950"/>
            <a:chExt cx="9872150" cy="776917"/>
          </a:xfrm>
        </p:grpSpPr>
        <p:pic>
          <p:nvPicPr>
            <p:cNvPr id="16" name="Google Shape;67;p14"/>
            <p:cNvPicPr preferRelativeResize="0"/>
            <p:nvPr/>
          </p:nvPicPr>
          <p:blipFill rotWithShape="1">
            <a:blip r:embed="rId2">
              <a:alphaModFix/>
            </a:blip>
            <a:srcRect/>
            <a:stretch/>
          </p:blipFill>
          <p:spPr>
            <a:xfrm>
              <a:off x="8623675" y="322925"/>
              <a:ext cx="1612800" cy="522667"/>
            </a:xfrm>
            <a:prstGeom prst="rect">
              <a:avLst/>
            </a:prstGeom>
            <a:noFill/>
            <a:ln>
              <a:noFill/>
            </a:ln>
          </p:spPr>
        </p:pic>
        <p:sp>
          <p:nvSpPr>
            <p:cNvPr id="17" name="Google Shape;83;p14"/>
            <p:cNvSpPr/>
            <p:nvPr/>
          </p:nvSpPr>
          <p:spPr>
            <a:xfrm rot="10800000" flipH="1">
              <a:off x="428825" y="1016567"/>
              <a:ext cx="6500700" cy="51300"/>
            </a:xfrm>
            <a:prstGeom prst="rect">
              <a:avLst/>
            </a:prstGeom>
            <a:solidFill>
              <a:srgbClr val="8615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85;p14"/>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smtClean="0">
                  <a:solidFill>
                    <a:srgbClr val="595959"/>
                  </a:solidFill>
                  <a:latin typeface="Prompt"/>
                  <a:ea typeface="Prompt"/>
                  <a:cs typeface="Prompt"/>
                  <a:sym typeface="Prompt"/>
                </a:rPr>
                <a:t>LESSON 4</a:t>
              </a:r>
              <a:endParaRPr sz="2200" b="1" dirty="0">
                <a:solidFill>
                  <a:srgbClr val="595959"/>
                </a:solidFill>
                <a:latin typeface="Prompt"/>
                <a:ea typeface="Prompt"/>
                <a:cs typeface="Prompt"/>
                <a:sym typeface="Prompt"/>
              </a:endParaRPr>
            </a:p>
          </p:txBody>
        </p:sp>
        <p:sp>
          <p:nvSpPr>
            <p:cNvPr id="19" name="Google Shape;90;p14"/>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861533"/>
                  </a:solidFill>
                  <a:latin typeface="Prompt"/>
                  <a:ea typeface="Prompt"/>
                  <a:cs typeface="Prompt"/>
                  <a:sym typeface="Prompt"/>
                </a:rPr>
                <a:t>// </a:t>
              </a:r>
              <a:r>
                <a:rPr lang="it" b="1" dirty="0" smtClean="0">
                  <a:solidFill>
                    <a:srgbClr val="861533"/>
                  </a:solidFill>
                  <a:latin typeface="Prompt"/>
                  <a:ea typeface="Prompt"/>
                  <a:cs typeface="Prompt"/>
                  <a:sym typeface="Prompt"/>
                </a:rPr>
                <a:t>GENDER</a:t>
              </a:r>
              <a:r>
                <a:rPr lang="it" sz="1400" b="1" i="0" u="none" strike="noStrike" cap="none" dirty="0" smtClean="0">
                  <a:solidFill>
                    <a:srgbClr val="861533"/>
                  </a:solidFill>
                  <a:latin typeface="Prompt"/>
                  <a:ea typeface="Prompt"/>
                  <a:cs typeface="Prompt"/>
                  <a:sym typeface="Prompt"/>
                </a:rPr>
                <a:t> </a:t>
              </a:r>
              <a:r>
                <a:rPr lang="it" sz="1400" b="1" i="0" u="none" strike="noStrike" cap="none" dirty="0">
                  <a:solidFill>
                    <a:srgbClr val="861533"/>
                  </a:solidFill>
                  <a:latin typeface="Prompt"/>
                  <a:ea typeface="Prompt"/>
                  <a:cs typeface="Prompt"/>
                  <a:sym typeface="Prompt"/>
                </a:rPr>
                <a:t>//</a:t>
              </a:r>
              <a:endParaRPr sz="1400" b="0" i="0" u="none" strike="noStrike" cap="none" dirty="0">
                <a:solidFill>
                  <a:srgbClr val="861533"/>
                </a:solidFil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861533"/>
                  </a:solidFill>
                  <a:latin typeface="Prompt"/>
                  <a:ea typeface="Prompt"/>
                  <a:cs typeface="Prompt"/>
                  <a:sym typeface="Prompt"/>
                </a:rPr>
                <a:t>Teaching Learning Unit</a:t>
              </a:r>
              <a:endParaRPr sz="1400" b="0" i="0" u="none" strike="noStrike" cap="none" dirty="0">
                <a:solidFill>
                  <a:srgbClr val="861533"/>
                </a:solidFill>
                <a:sym typeface="Arial"/>
              </a:endParaRPr>
            </a:p>
          </p:txBody>
        </p:sp>
      </p:grpSp>
    </p:spTree>
    <p:extLst>
      <p:ext uri="{BB962C8B-B14F-4D97-AF65-F5344CB8AC3E}">
        <p14:creationId xmlns:p14="http://schemas.microsoft.com/office/powerpoint/2010/main" val="70418042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Callout 1"/>
          <p:cNvSpPr/>
          <p:nvPr/>
        </p:nvSpPr>
        <p:spPr>
          <a:xfrm>
            <a:off x="3278418" y="1257300"/>
            <a:ext cx="7141932" cy="5672402"/>
          </a:xfrm>
          <a:prstGeom prst="wedgeEllipseCallout">
            <a:avLst>
              <a:gd name="adj1" fmla="val -60883"/>
              <a:gd name="adj2" fmla="val 31206"/>
            </a:avLst>
          </a:prstGeom>
          <a:solidFill>
            <a:schemeClr val="accent4">
              <a:lumMod val="20000"/>
              <a:lumOff val="80000"/>
            </a:schemeClr>
          </a:solidFill>
          <a:ln>
            <a:solidFill>
              <a:schemeClr val="accent6">
                <a:lumMod val="40000"/>
                <a:lumOff val="60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sz="3527" dirty="0"/>
          </a:p>
        </p:txBody>
      </p:sp>
      <p:sp>
        <p:nvSpPr>
          <p:cNvPr id="5" name="Flowchart: Process 4"/>
          <p:cNvSpPr/>
          <p:nvPr/>
        </p:nvSpPr>
        <p:spPr>
          <a:xfrm>
            <a:off x="773880" y="4433746"/>
            <a:ext cx="1637241" cy="2495956"/>
          </a:xfrm>
          <a:prstGeom prst="flowChartProcess">
            <a:avLst/>
          </a:prstGeom>
          <a:solidFill>
            <a:schemeClr val="accent4">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latin typeface="Raleway" panose="020B0604020202020204" charset="0"/>
              </a:rPr>
              <a:t>What makes a good school and a high quality education? </a:t>
            </a:r>
          </a:p>
        </p:txBody>
      </p:sp>
      <p:grpSp>
        <p:nvGrpSpPr>
          <p:cNvPr id="11" name="Group 10"/>
          <p:cNvGrpSpPr/>
          <p:nvPr/>
        </p:nvGrpSpPr>
        <p:grpSpPr>
          <a:xfrm>
            <a:off x="364325" y="290950"/>
            <a:ext cx="9872150" cy="776917"/>
            <a:chOff x="364325" y="290950"/>
            <a:chExt cx="9872150" cy="776917"/>
          </a:xfrm>
        </p:grpSpPr>
        <p:pic>
          <p:nvPicPr>
            <p:cNvPr id="12" name="Google Shape;67;p14"/>
            <p:cNvPicPr preferRelativeResize="0"/>
            <p:nvPr/>
          </p:nvPicPr>
          <p:blipFill rotWithShape="1">
            <a:blip r:embed="rId2">
              <a:alphaModFix/>
            </a:blip>
            <a:srcRect/>
            <a:stretch/>
          </p:blipFill>
          <p:spPr>
            <a:xfrm>
              <a:off x="8623675" y="322925"/>
              <a:ext cx="1612800" cy="522667"/>
            </a:xfrm>
            <a:prstGeom prst="rect">
              <a:avLst/>
            </a:prstGeom>
            <a:noFill/>
            <a:ln>
              <a:noFill/>
            </a:ln>
          </p:spPr>
        </p:pic>
        <p:sp>
          <p:nvSpPr>
            <p:cNvPr id="13" name="Google Shape;83;p14"/>
            <p:cNvSpPr/>
            <p:nvPr/>
          </p:nvSpPr>
          <p:spPr>
            <a:xfrm rot="10800000" flipH="1">
              <a:off x="428825" y="1016567"/>
              <a:ext cx="6500700" cy="51300"/>
            </a:xfrm>
            <a:prstGeom prst="rect">
              <a:avLst/>
            </a:prstGeom>
            <a:solidFill>
              <a:srgbClr val="8615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85;p14"/>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smtClean="0">
                  <a:solidFill>
                    <a:srgbClr val="595959"/>
                  </a:solidFill>
                  <a:latin typeface="Prompt"/>
                  <a:ea typeface="Prompt"/>
                  <a:cs typeface="Prompt"/>
                  <a:sym typeface="Prompt"/>
                </a:rPr>
                <a:t>LESSON 4</a:t>
              </a:r>
              <a:endParaRPr sz="2200" b="1" dirty="0">
                <a:solidFill>
                  <a:srgbClr val="595959"/>
                </a:solidFill>
                <a:latin typeface="Prompt"/>
                <a:ea typeface="Prompt"/>
                <a:cs typeface="Prompt"/>
                <a:sym typeface="Prompt"/>
              </a:endParaRPr>
            </a:p>
          </p:txBody>
        </p:sp>
        <p:sp>
          <p:nvSpPr>
            <p:cNvPr id="15" name="Google Shape;90;p14"/>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861533"/>
                  </a:solidFill>
                  <a:latin typeface="Prompt"/>
                  <a:ea typeface="Prompt"/>
                  <a:cs typeface="Prompt"/>
                  <a:sym typeface="Prompt"/>
                </a:rPr>
                <a:t>// </a:t>
              </a:r>
              <a:r>
                <a:rPr lang="it" b="1" dirty="0" smtClean="0">
                  <a:solidFill>
                    <a:srgbClr val="861533"/>
                  </a:solidFill>
                  <a:latin typeface="Prompt"/>
                  <a:ea typeface="Prompt"/>
                  <a:cs typeface="Prompt"/>
                  <a:sym typeface="Prompt"/>
                </a:rPr>
                <a:t>GENDER</a:t>
              </a:r>
              <a:r>
                <a:rPr lang="it" sz="1400" b="1" i="0" u="none" strike="noStrike" cap="none" dirty="0" smtClean="0">
                  <a:solidFill>
                    <a:srgbClr val="861533"/>
                  </a:solidFill>
                  <a:latin typeface="Prompt"/>
                  <a:ea typeface="Prompt"/>
                  <a:cs typeface="Prompt"/>
                  <a:sym typeface="Prompt"/>
                </a:rPr>
                <a:t> </a:t>
              </a:r>
              <a:r>
                <a:rPr lang="it" sz="1400" b="1" i="0" u="none" strike="noStrike" cap="none" dirty="0">
                  <a:solidFill>
                    <a:srgbClr val="861533"/>
                  </a:solidFill>
                  <a:latin typeface="Prompt"/>
                  <a:ea typeface="Prompt"/>
                  <a:cs typeface="Prompt"/>
                  <a:sym typeface="Prompt"/>
                </a:rPr>
                <a:t>//</a:t>
              </a:r>
              <a:endParaRPr sz="1400" b="0" i="0" u="none" strike="noStrike" cap="none" dirty="0">
                <a:solidFill>
                  <a:srgbClr val="861533"/>
                </a:solidFil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861533"/>
                  </a:solidFill>
                  <a:latin typeface="Prompt"/>
                  <a:ea typeface="Prompt"/>
                  <a:cs typeface="Prompt"/>
                  <a:sym typeface="Prompt"/>
                </a:rPr>
                <a:t>Teaching Learning Unit</a:t>
              </a:r>
              <a:endParaRPr sz="1400" b="0" i="0" u="none" strike="noStrike" cap="none" dirty="0">
                <a:solidFill>
                  <a:srgbClr val="861533"/>
                </a:solidFill>
                <a:sym typeface="Arial"/>
              </a:endParaRPr>
            </a:p>
          </p:txBody>
        </p:sp>
      </p:grpSp>
    </p:spTree>
    <p:extLst>
      <p:ext uri="{BB962C8B-B14F-4D97-AF65-F5344CB8AC3E}">
        <p14:creationId xmlns:p14="http://schemas.microsoft.com/office/powerpoint/2010/main" val="72519394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46904" y="1690678"/>
            <a:ext cx="9071610" cy="4538671"/>
          </a:xfrm>
        </p:spPr>
        <p:txBody>
          <a:bodyPr>
            <a:noAutofit/>
          </a:bodyPr>
          <a:lstStyle/>
          <a:p>
            <a:pPr algn="ctr"/>
            <a:r>
              <a:rPr lang="en-GB" sz="9600" b="1" dirty="0">
                <a:solidFill>
                  <a:srgbClr val="595959"/>
                </a:solidFill>
                <a:latin typeface="Raleway" panose="020B0604020202020204" charset="0"/>
              </a:rPr>
              <a:t>Why is education so powerful?</a:t>
            </a:r>
          </a:p>
        </p:txBody>
      </p:sp>
      <p:grpSp>
        <p:nvGrpSpPr>
          <p:cNvPr id="10" name="Group 9"/>
          <p:cNvGrpSpPr/>
          <p:nvPr/>
        </p:nvGrpSpPr>
        <p:grpSpPr>
          <a:xfrm>
            <a:off x="364325" y="290950"/>
            <a:ext cx="9872150" cy="776917"/>
            <a:chOff x="364325" y="290950"/>
            <a:chExt cx="9872150" cy="776917"/>
          </a:xfrm>
        </p:grpSpPr>
        <p:pic>
          <p:nvPicPr>
            <p:cNvPr id="11" name="Google Shape;67;p14"/>
            <p:cNvPicPr preferRelativeResize="0"/>
            <p:nvPr/>
          </p:nvPicPr>
          <p:blipFill rotWithShape="1">
            <a:blip r:embed="rId2">
              <a:alphaModFix/>
            </a:blip>
            <a:srcRect/>
            <a:stretch/>
          </p:blipFill>
          <p:spPr>
            <a:xfrm>
              <a:off x="8623675" y="322925"/>
              <a:ext cx="1612800" cy="522667"/>
            </a:xfrm>
            <a:prstGeom prst="rect">
              <a:avLst/>
            </a:prstGeom>
            <a:noFill/>
            <a:ln>
              <a:noFill/>
            </a:ln>
          </p:spPr>
        </p:pic>
        <p:sp>
          <p:nvSpPr>
            <p:cNvPr id="12" name="Google Shape;83;p14"/>
            <p:cNvSpPr/>
            <p:nvPr/>
          </p:nvSpPr>
          <p:spPr>
            <a:xfrm rot="10800000" flipH="1">
              <a:off x="428825" y="1016567"/>
              <a:ext cx="6500700" cy="51300"/>
            </a:xfrm>
            <a:prstGeom prst="rect">
              <a:avLst/>
            </a:prstGeom>
            <a:solidFill>
              <a:srgbClr val="8615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85;p14"/>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smtClean="0">
                  <a:solidFill>
                    <a:srgbClr val="595959"/>
                  </a:solidFill>
                  <a:latin typeface="Prompt"/>
                  <a:ea typeface="Prompt"/>
                  <a:cs typeface="Prompt"/>
                  <a:sym typeface="Prompt"/>
                </a:rPr>
                <a:t>LESSON 4</a:t>
              </a:r>
              <a:endParaRPr sz="2200" b="1" dirty="0">
                <a:solidFill>
                  <a:srgbClr val="595959"/>
                </a:solidFill>
                <a:latin typeface="Prompt"/>
                <a:ea typeface="Prompt"/>
                <a:cs typeface="Prompt"/>
                <a:sym typeface="Prompt"/>
              </a:endParaRPr>
            </a:p>
          </p:txBody>
        </p:sp>
        <p:sp>
          <p:nvSpPr>
            <p:cNvPr id="14" name="Google Shape;90;p14"/>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861533"/>
                  </a:solidFill>
                  <a:latin typeface="Prompt"/>
                  <a:ea typeface="Prompt"/>
                  <a:cs typeface="Prompt"/>
                  <a:sym typeface="Prompt"/>
                </a:rPr>
                <a:t>// </a:t>
              </a:r>
              <a:r>
                <a:rPr lang="it" b="1" dirty="0" smtClean="0">
                  <a:solidFill>
                    <a:srgbClr val="861533"/>
                  </a:solidFill>
                  <a:latin typeface="Prompt"/>
                  <a:ea typeface="Prompt"/>
                  <a:cs typeface="Prompt"/>
                  <a:sym typeface="Prompt"/>
                </a:rPr>
                <a:t>GENDER</a:t>
              </a:r>
              <a:r>
                <a:rPr lang="it" sz="1400" b="1" i="0" u="none" strike="noStrike" cap="none" dirty="0" smtClean="0">
                  <a:solidFill>
                    <a:srgbClr val="861533"/>
                  </a:solidFill>
                  <a:latin typeface="Prompt"/>
                  <a:ea typeface="Prompt"/>
                  <a:cs typeface="Prompt"/>
                  <a:sym typeface="Prompt"/>
                </a:rPr>
                <a:t> </a:t>
              </a:r>
              <a:r>
                <a:rPr lang="it" sz="1400" b="1" i="0" u="none" strike="noStrike" cap="none" dirty="0">
                  <a:solidFill>
                    <a:srgbClr val="861533"/>
                  </a:solidFill>
                  <a:latin typeface="Prompt"/>
                  <a:ea typeface="Prompt"/>
                  <a:cs typeface="Prompt"/>
                  <a:sym typeface="Prompt"/>
                </a:rPr>
                <a:t>//</a:t>
              </a:r>
              <a:endParaRPr sz="1400" b="0" i="0" u="none" strike="noStrike" cap="none" dirty="0">
                <a:solidFill>
                  <a:srgbClr val="861533"/>
                </a:solidFil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861533"/>
                  </a:solidFill>
                  <a:latin typeface="Prompt"/>
                  <a:ea typeface="Prompt"/>
                  <a:cs typeface="Prompt"/>
                  <a:sym typeface="Prompt"/>
                </a:rPr>
                <a:t>Teaching Learning Unit</a:t>
              </a:r>
              <a:endParaRPr sz="1400" b="0" i="0" u="none" strike="noStrike" cap="none" dirty="0">
                <a:solidFill>
                  <a:srgbClr val="861533"/>
                </a:solidFill>
                <a:sym typeface="Arial"/>
              </a:endParaRPr>
            </a:p>
          </p:txBody>
        </p:sp>
      </p:grpSp>
    </p:spTree>
    <p:extLst>
      <p:ext uri="{BB962C8B-B14F-4D97-AF65-F5344CB8AC3E}">
        <p14:creationId xmlns:p14="http://schemas.microsoft.com/office/powerpoint/2010/main" val="25135974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7684" y="1562555"/>
            <a:ext cx="9071610" cy="1484334"/>
          </a:xfrm>
          <a:noFill/>
        </p:spPr>
        <p:txBody>
          <a:bodyPr>
            <a:normAutofit/>
          </a:bodyPr>
          <a:lstStyle/>
          <a:p>
            <a:r>
              <a:rPr lang="en-GB" dirty="0" smtClean="0">
                <a:solidFill>
                  <a:srgbClr val="595959"/>
                </a:solidFill>
                <a:latin typeface="Raleway" panose="020B0604020202020204" charset="0"/>
              </a:rPr>
              <a:t>Watch </a:t>
            </a:r>
            <a:r>
              <a:rPr lang="en-GB" dirty="0">
                <a:solidFill>
                  <a:srgbClr val="595959"/>
                </a:solidFill>
                <a:latin typeface="Raleway" panose="020B0604020202020204" charset="0"/>
              </a:rPr>
              <a:t>the  2 short clips to find out why its so important that all children go to school </a:t>
            </a:r>
          </a:p>
        </p:txBody>
      </p:sp>
      <p:sp>
        <p:nvSpPr>
          <p:cNvPr id="3" name="Content Placeholder 2"/>
          <p:cNvSpPr>
            <a:spLocks noGrp="1"/>
          </p:cNvSpPr>
          <p:nvPr>
            <p:ph idx="1"/>
          </p:nvPr>
        </p:nvSpPr>
        <p:spPr>
          <a:xfrm>
            <a:off x="827684" y="3046889"/>
            <a:ext cx="9071610" cy="4989036"/>
          </a:xfrm>
        </p:spPr>
        <p:txBody>
          <a:bodyPr>
            <a:normAutofit/>
          </a:bodyPr>
          <a:lstStyle/>
          <a:p>
            <a:pPr marL="0" indent="0">
              <a:buNone/>
            </a:pPr>
            <a:r>
              <a:rPr lang="en-GB" dirty="0">
                <a:solidFill>
                  <a:srgbClr val="595959"/>
                </a:solidFill>
                <a:latin typeface="Raleway" panose="020B0604020202020204" charset="0"/>
                <a:hlinkClick r:id="rId3"/>
              </a:rPr>
              <a:t>World Bank</a:t>
            </a:r>
            <a:endParaRPr lang="en-GB" dirty="0">
              <a:solidFill>
                <a:srgbClr val="595959"/>
              </a:solidFill>
              <a:latin typeface="Raleway" panose="020B0604020202020204" charset="0"/>
            </a:endParaRPr>
          </a:p>
          <a:p>
            <a:pPr marL="0" indent="0">
              <a:buNone/>
            </a:pPr>
            <a:r>
              <a:rPr lang="en-GB" dirty="0">
                <a:solidFill>
                  <a:srgbClr val="595959"/>
                </a:solidFill>
                <a:latin typeface="Raleway" panose="020B0604020202020204" charset="0"/>
              </a:rPr>
              <a:t>Why is Learning for All the right goal for education worldwide? </a:t>
            </a:r>
          </a:p>
          <a:p>
            <a:pPr marL="0" indent="0">
              <a:buNone/>
            </a:pPr>
            <a:endParaRPr lang="en-GB" dirty="0">
              <a:solidFill>
                <a:srgbClr val="595959"/>
              </a:solidFill>
              <a:latin typeface="Raleway" panose="020B0604020202020204" charset="0"/>
              <a:hlinkClick r:id="rId4"/>
            </a:endParaRPr>
          </a:p>
          <a:p>
            <a:pPr marL="0" indent="0">
              <a:buNone/>
            </a:pPr>
            <a:r>
              <a:rPr lang="en-GB" dirty="0">
                <a:solidFill>
                  <a:srgbClr val="595959"/>
                </a:solidFill>
                <a:latin typeface="Raleway" panose="020B0604020202020204" charset="0"/>
                <a:hlinkClick r:id="rId4"/>
              </a:rPr>
              <a:t>https://www.youtube.com/watch?time_continue=1&amp;v=kWv72ZQRnY4</a:t>
            </a:r>
            <a:endParaRPr lang="en-GB" dirty="0">
              <a:solidFill>
                <a:srgbClr val="595959"/>
              </a:solidFill>
              <a:latin typeface="Raleway" panose="020B0604020202020204" charset="0"/>
            </a:endParaRPr>
          </a:p>
          <a:p>
            <a:endParaRPr lang="en-GB" dirty="0">
              <a:solidFill>
                <a:srgbClr val="595959"/>
              </a:solidFill>
              <a:latin typeface="Raleway" panose="020B0604020202020204" charset="0"/>
            </a:endParaRPr>
          </a:p>
        </p:txBody>
      </p:sp>
      <p:grpSp>
        <p:nvGrpSpPr>
          <p:cNvPr id="10" name="Group 9"/>
          <p:cNvGrpSpPr/>
          <p:nvPr/>
        </p:nvGrpSpPr>
        <p:grpSpPr>
          <a:xfrm>
            <a:off x="364325" y="290950"/>
            <a:ext cx="9872150" cy="776917"/>
            <a:chOff x="364325" y="290950"/>
            <a:chExt cx="9872150" cy="776917"/>
          </a:xfrm>
        </p:grpSpPr>
        <p:pic>
          <p:nvPicPr>
            <p:cNvPr id="11" name="Google Shape;67;p14"/>
            <p:cNvPicPr preferRelativeResize="0"/>
            <p:nvPr/>
          </p:nvPicPr>
          <p:blipFill rotWithShape="1">
            <a:blip r:embed="rId5">
              <a:alphaModFix/>
            </a:blip>
            <a:srcRect/>
            <a:stretch/>
          </p:blipFill>
          <p:spPr>
            <a:xfrm>
              <a:off x="8623675" y="322925"/>
              <a:ext cx="1612800" cy="522667"/>
            </a:xfrm>
            <a:prstGeom prst="rect">
              <a:avLst/>
            </a:prstGeom>
            <a:noFill/>
            <a:ln>
              <a:noFill/>
            </a:ln>
          </p:spPr>
        </p:pic>
        <p:sp>
          <p:nvSpPr>
            <p:cNvPr id="12" name="Google Shape;83;p14"/>
            <p:cNvSpPr/>
            <p:nvPr/>
          </p:nvSpPr>
          <p:spPr>
            <a:xfrm rot="10800000" flipH="1">
              <a:off x="428825" y="1016567"/>
              <a:ext cx="6500700" cy="51300"/>
            </a:xfrm>
            <a:prstGeom prst="rect">
              <a:avLst/>
            </a:prstGeom>
            <a:solidFill>
              <a:srgbClr val="8615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85;p14"/>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smtClean="0">
                  <a:solidFill>
                    <a:srgbClr val="595959"/>
                  </a:solidFill>
                  <a:latin typeface="Prompt"/>
                  <a:ea typeface="Prompt"/>
                  <a:cs typeface="Prompt"/>
                  <a:sym typeface="Prompt"/>
                </a:rPr>
                <a:t>LESSON 4</a:t>
              </a:r>
              <a:endParaRPr sz="2200" b="1" dirty="0">
                <a:solidFill>
                  <a:srgbClr val="595959"/>
                </a:solidFill>
                <a:latin typeface="Prompt"/>
                <a:ea typeface="Prompt"/>
                <a:cs typeface="Prompt"/>
                <a:sym typeface="Prompt"/>
              </a:endParaRPr>
            </a:p>
          </p:txBody>
        </p:sp>
        <p:sp>
          <p:nvSpPr>
            <p:cNvPr id="14" name="Google Shape;90;p14"/>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861533"/>
                  </a:solidFill>
                  <a:latin typeface="Prompt"/>
                  <a:ea typeface="Prompt"/>
                  <a:cs typeface="Prompt"/>
                  <a:sym typeface="Prompt"/>
                </a:rPr>
                <a:t>// </a:t>
              </a:r>
              <a:r>
                <a:rPr lang="it" b="1" dirty="0" smtClean="0">
                  <a:solidFill>
                    <a:srgbClr val="861533"/>
                  </a:solidFill>
                  <a:latin typeface="Prompt"/>
                  <a:ea typeface="Prompt"/>
                  <a:cs typeface="Prompt"/>
                  <a:sym typeface="Prompt"/>
                </a:rPr>
                <a:t>GENDER</a:t>
              </a:r>
              <a:r>
                <a:rPr lang="it" sz="1400" b="1" i="0" u="none" strike="noStrike" cap="none" dirty="0" smtClean="0">
                  <a:solidFill>
                    <a:srgbClr val="861533"/>
                  </a:solidFill>
                  <a:latin typeface="Prompt"/>
                  <a:ea typeface="Prompt"/>
                  <a:cs typeface="Prompt"/>
                  <a:sym typeface="Prompt"/>
                </a:rPr>
                <a:t> </a:t>
              </a:r>
              <a:r>
                <a:rPr lang="it" sz="1400" b="1" i="0" u="none" strike="noStrike" cap="none" dirty="0">
                  <a:solidFill>
                    <a:srgbClr val="861533"/>
                  </a:solidFill>
                  <a:latin typeface="Prompt"/>
                  <a:ea typeface="Prompt"/>
                  <a:cs typeface="Prompt"/>
                  <a:sym typeface="Prompt"/>
                </a:rPr>
                <a:t>//</a:t>
              </a:r>
              <a:endParaRPr sz="1400" b="0" i="0" u="none" strike="noStrike" cap="none" dirty="0">
                <a:solidFill>
                  <a:srgbClr val="861533"/>
                </a:solidFil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861533"/>
                  </a:solidFill>
                  <a:latin typeface="Prompt"/>
                  <a:ea typeface="Prompt"/>
                  <a:cs typeface="Prompt"/>
                  <a:sym typeface="Prompt"/>
                </a:rPr>
                <a:t>Teaching Learning Unit</a:t>
              </a:r>
              <a:endParaRPr sz="1400" b="0" i="0" u="none" strike="noStrike" cap="none" dirty="0">
                <a:solidFill>
                  <a:srgbClr val="861533"/>
                </a:solidFill>
                <a:sym typeface="Arial"/>
              </a:endParaRPr>
            </a:p>
          </p:txBody>
        </p:sp>
      </p:grpSp>
    </p:spTree>
    <p:extLst>
      <p:ext uri="{BB962C8B-B14F-4D97-AF65-F5344CB8AC3E}">
        <p14:creationId xmlns:p14="http://schemas.microsoft.com/office/powerpoint/2010/main" val="143417007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91876" y="1063400"/>
            <a:ext cx="7352431" cy="841800"/>
          </a:xfrm>
          <a:noFill/>
        </p:spPr>
        <p:txBody>
          <a:bodyPr/>
          <a:lstStyle/>
          <a:p>
            <a:pPr algn="ctr"/>
            <a:r>
              <a:rPr lang="en-GB" sz="4000" b="1" dirty="0">
                <a:solidFill>
                  <a:srgbClr val="595959"/>
                </a:solidFill>
                <a:latin typeface="Raleway" panose="020B0604020202020204" charset="0"/>
              </a:rPr>
              <a:t>Their </a:t>
            </a:r>
            <a:r>
              <a:rPr lang="en-GB" sz="4000" b="1" dirty="0" smtClean="0">
                <a:solidFill>
                  <a:srgbClr val="595959"/>
                </a:solidFill>
                <a:latin typeface="Raleway" panose="020B0604020202020204" charset="0"/>
              </a:rPr>
              <a:t>World</a:t>
            </a:r>
            <a:endParaRPr lang="en-GB" sz="4000" b="1" dirty="0">
              <a:solidFill>
                <a:srgbClr val="595959"/>
              </a:solidFill>
              <a:latin typeface="Raleway" panose="020B0604020202020204" charset="0"/>
            </a:endParaRPr>
          </a:p>
        </p:txBody>
      </p:sp>
      <p:pic>
        <p:nvPicPr>
          <p:cNvPr id="1026"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5578600" y="4384425"/>
            <a:ext cx="4321458" cy="28763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428825" y="1989001"/>
            <a:ext cx="9286932" cy="2585323"/>
          </a:xfrm>
          <a:prstGeom prst="rect">
            <a:avLst/>
          </a:prstGeom>
        </p:spPr>
        <p:txBody>
          <a:bodyPr wrap="square">
            <a:spAutoFit/>
          </a:bodyPr>
          <a:lstStyle/>
          <a:p>
            <a:r>
              <a:rPr lang="en-GB" sz="1800" dirty="0">
                <a:solidFill>
                  <a:srgbClr val="595959"/>
                </a:solidFill>
                <a:latin typeface="Raleway" panose="020B0604020202020204" charset="0"/>
              </a:rPr>
              <a:t>There are many charities working to help more children throughout the world get the chance to go to school. Welcome to Their world, is one example. They are a global children’s charity committed to giving the most vulnerable children and young people a brighter future in their world</a:t>
            </a:r>
            <a:r>
              <a:rPr lang="en-GB" sz="1800" dirty="0" smtClean="0">
                <a:solidFill>
                  <a:srgbClr val="595959"/>
                </a:solidFill>
                <a:latin typeface="Raleway" panose="020B0604020202020204" charset="0"/>
              </a:rPr>
              <a:t>.</a:t>
            </a:r>
          </a:p>
          <a:p>
            <a:endParaRPr lang="en-GB" sz="1800" dirty="0">
              <a:solidFill>
                <a:srgbClr val="595959"/>
              </a:solidFill>
              <a:latin typeface="Raleway" panose="020B0604020202020204" charset="0"/>
            </a:endParaRPr>
          </a:p>
          <a:p>
            <a:r>
              <a:rPr lang="en-GB" sz="1800" dirty="0">
                <a:solidFill>
                  <a:srgbClr val="595959"/>
                </a:solidFill>
                <a:latin typeface="Raleway" panose="020B0604020202020204" charset="0"/>
              </a:rPr>
              <a:t>They  lead a number of campaigns to create global change and bring better health and education to the most vulnerable children, and  run innovative projects to pilot new ideas and build life-changing opportunities. They want all children to have the chance to fulfil their potential</a:t>
            </a:r>
          </a:p>
        </p:txBody>
      </p:sp>
      <p:sp>
        <p:nvSpPr>
          <p:cNvPr id="5" name="Rectangle 4"/>
          <p:cNvSpPr/>
          <p:nvPr/>
        </p:nvSpPr>
        <p:spPr>
          <a:xfrm>
            <a:off x="583377" y="5545974"/>
            <a:ext cx="4286275" cy="1714765"/>
          </a:xfrm>
          <a:prstGeom prst="rect">
            <a:avLst/>
          </a:prstGeom>
        </p:spPr>
        <p:txBody>
          <a:bodyPr wrap="square">
            <a:spAutoFit/>
          </a:bodyPr>
          <a:lstStyle/>
          <a:p>
            <a:r>
              <a:rPr lang="en-GB" sz="1800" dirty="0"/>
              <a:t>This is Their world</a:t>
            </a:r>
          </a:p>
          <a:p>
            <a:endParaRPr lang="en-GB" sz="1800" dirty="0"/>
          </a:p>
          <a:p>
            <a:r>
              <a:rPr lang="en-GB" sz="1800" dirty="0">
                <a:hlinkClick r:id="rId4"/>
              </a:rPr>
              <a:t>https://www.youtube.com/watch?time_continue=6&amp;v=ayVGWL-IquE</a:t>
            </a:r>
            <a:endParaRPr lang="en-GB" sz="1800" dirty="0"/>
          </a:p>
          <a:p>
            <a:endParaRPr lang="en-GB" sz="1800" dirty="0"/>
          </a:p>
          <a:p>
            <a:endParaRPr lang="en-GB" sz="1543" dirty="0"/>
          </a:p>
        </p:txBody>
      </p:sp>
      <p:grpSp>
        <p:nvGrpSpPr>
          <p:cNvPr id="11" name="Group 10"/>
          <p:cNvGrpSpPr/>
          <p:nvPr/>
        </p:nvGrpSpPr>
        <p:grpSpPr>
          <a:xfrm>
            <a:off x="364325" y="290950"/>
            <a:ext cx="9872150" cy="776917"/>
            <a:chOff x="364325" y="290950"/>
            <a:chExt cx="9872150" cy="776917"/>
          </a:xfrm>
        </p:grpSpPr>
        <p:pic>
          <p:nvPicPr>
            <p:cNvPr id="12" name="Google Shape;67;p14"/>
            <p:cNvPicPr preferRelativeResize="0"/>
            <p:nvPr/>
          </p:nvPicPr>
          <p:blipFill rotWithShape="1">
            <a:blip r:embed="rId5">
              <a:alphaModFix/>
            </a:blip>
            <a:srcRect/>
            <a:stretch/>
          </p:blipFill>
          <p:spPr>
            <a:xfrm>
              <a:off x="8623675" y="322925"/>
              <a:ext cx="1612800" cy="522667"/>
            </a:xfrm>
            <a:prstGeom prst="rect">
              <a:avLst/>
            </a:prstGeom>
            <a:noFill/>
            <a:ln>
              <a:noFill/>
            </a:ln>
          </p:spPr>
        </p:pic>
        <p:sp>
          <p:nvSpPr>
            <p:cNvPr id="13" name="Google Shape;83;p14"/>
            <p:cNvSpPr/>
            <p:nvPr/>
          </p:nvSpPr>
          <p:spPr>
            <a:xfrm rot="10800000" flipH="1">
              <a:off x="428825" y="1016567"/>
              <a:ext cx="6500700" cy="51300"/>
            </a:xfrm>
            <a:prstGeom prst="rect">
              <a:avLst/>
            </a:prstGeom>
            <a:solidFill>
              <a:srgbClr val="8615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85;p14"/>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smtClean="0">
                  <a:solidFill>
                    <a:srgbClr val="595959"/>
                  </a:solidFill>
                  <a:latin typeface="Prompt"/>
                  <a:ea typeface="Prompt"/>
                  <a:cs typeface="Prompt"/>
                  <a:sym typeface="Prompt"/>
                </a:rPr>
                <a:t>LESSON 4</a:t>
              </a:r>
              <a:endParaRPr sz="2200" b="1" dirty="0">
                <a:solidFill>
                  <a:srgbClr val="595959"/>
                </a:solidFill>
                <a:latin typeface="Prompt"/>
                <a:ea typeface="Prompt"/>
                <a:cs typeface="Prompt"/>
                <a:sym typeface="Prompt"/>
              </a:endParaRPr>
            </a:p>
          </p:txBody>
        </p:sp>
        <p:sp>
          <p:nvSpPr>
            <p:cNvPr id="15" name="Google Shape;90;p14"/>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861533"/>
                  </a:solidFill>
                  <a:latin typeface="Prompt"/>
                  <a:ea typeface="Prompt"/>
                  <a:cs typeface="Prompt"/>
                  <a:sym typeface="Prompt"/>
                </a:rPr>
                <a:t>// </a:t>
              </a:r>
              <a:r>
                <a:rPr lang="it" b="1" dirty="0" smtClean="0">
                  <a:solidFill>
                    <a:srgbClr val="861533"/>
                  </a:solidFill>
                  <a:latin typeface="Prompt"/>
                  <a:ea typeface="Prompt"/>
                  <a:cs typeface="Prompt"/>
                  <a:sym typeface="Prompt"/>
                </a:rPr>
                <a:t>GENDER</a:t>
              </a:r>
              <a:r>
                <a:rPr lang="it" sz="1400" b="1" i="0" u="none" strike="noStrike" cap="none" dirty="0" smtClean="0">
                  <a:solidFill>
                    <a:srgbClr val="861533"/>
                  </a:solidFill>
                  <a:latin typeface="Prompt"/>
                  <a:ea typeface="Prompt"/>
                  <a:cs typeface="Prompt"/>
                  <a:sym typeface="Prompt"/>
                </a:rPr>
                <a:t> </a:t>
              </a:r>
              <a:r>
                <a:rPr lang="it" sz="1400" b="1" i="0" u="none" strike="noStrike" cap="none" dirty="0">
                  <a:solidFill>
                    <a:srgbClr val="861533"/>
                  </a:solidFill>
                  <a:latin typeface="Prompt"/>
                  <a:ea typeface="Prompt"/>
                  <a:cs typeface="Prompt"/>
                  <a:sym typeface="Prompt"/>
                </a:rPr>
                <a:t>//</a:t>
              </a:r>
              <a:endParaRPr sz="1400" b="0" i="0" u="none" strike="noStrike" cap="none" dirty="0">
                <a:solidFill>
                  <a:srgbClr val="861533"/>
                </a:solidFil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861533"/>
                  </a:solidFill>
                  <a:latin typeface="Prompt"/>
                  <a:ea typeface="Prompt"/>
                  <a:cs typeface="Prompt"/>
                  <a:sym typeface="Prompt"/>
                </a:rPr>
                <a:t>Teaching Learning Unit</a:t>
              </a:r>
              <a:endParaRPr sz="1400" b="0" i="0" u="none" strike="noStrike" cap="none" dirty="0">
                <a:solidFill>
                  <a:srgbClr val="861533"/>
                </a:solidFill>
                <a:sym typeface="Arial"/>
              </a:endParaRPr>
            </a:p>
          </p:txBody>
        </p:sp>
      </p:grpSp>
    </p:spTree>
    <p:extLst>
      <p:ext uri="{BB962C8B-B14F-4D97-AF65-F5344CB8AC3E}">
        <p14:creationId xmlns:p14="http://schemas.microsoft.com/office/powerpoint/2010/main" val="325803201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8804" y="1189884"/>
            <a:ext cx="9071610" cy="5319732"/>
          </a:xfrm>
        </p:spPr>
        <p:txBody>
          <a:bodyPr>
            <a:noAutofit/>
          </a:bodyPr>
          <a:lstStyle/>
          <a:p>
            <a:pPr algn="ctr"/>
            <a:r>
              <a:rPr lang="en-GB" sz="6614" b="1" dirty="0">
                <a:solidFill>
                  <a:srgbClr val="595959"/>
                </a:solidFill>
                <a:latin typeface="Raleway" panose="020B0604020202020204" charset="0"/>
              </a:rPr>
              <a:t>Making a Difference </a:t>
            </a:r>
            <a:r>
              <a:rPr lang="en-GB" sz="6614" b="1" dirty="0" smtClean="0">
                <a:solidFill>
                  <a:srgbClr val="595959"/>
                </a:solidFill>
                <a:latin typeface="Raleway" panose="020B0604020202020204" charset="0"/>
              </a:rPr>
              <a:t>and Influencing Change:</a:t>
            </a:r>
            <a:r>
              <a:rPr lang="en-GB" sz="6614" b="1" dirty="0">
                <a:solidFill>
                  <a:srgbClr val="595959"/>
                </a:solidFill>
                <a:latin typeface="Raleway" panose="020B0604020202020204" charset="0"/>
              </a:rPr>
              <a:t/>
            </a:r>
            <a:br>
              <a:rPr lang="en-GB" sz="6614" b="1" dirty="0">
                <a:solidFill>
                  <a:srgbClr val="595959"/>
                </a:solidFill>
                <a:latin typeface="Raleway" panose="020B0604020202020204" charset="0"/>
              </a:rPr>
            </a:br>
            <a:r>
              <a:rPr lang="en-GB" sz="6614" b="1" dirty="0">
                <a:solidFill>
                  <a:srgbClr val="595959"/>
                </a:solidFill>
                <a:latin typeface="Raleway" panose="020B0604020202020204" charset="0"/>
              </a:rPr>
              <a:t>Case Study of an Activist  </a:t>
            </a:r>
          </a:p>
        </p:txBody>
      </p:sp>
      <p:grpSp>
        <p:nvGrpSpPr>
          <p:cNvPr id="10" name="Group 9"/>
          <p:cNvGrpSpPr/>
          <p:nvPr/>
        </p:nvGrpSpPr>
        <p:grpSpPr>
          <a:xfrm>
            <a:off x="364325" y="290950"/>
            <a:ext cx="9872150" cy="776917"/>
            <a:chOff x="364325" y="290950"/>
            <a:chExt cx="9872150" cy="776917"/>
          </a:xfrm>
        </p:grpSpPr>
        <p:pic>
          <p:nvPicPr>
            <p:cNvPr id="11" name="Google Shape;67;p14"/>
            <p:cNvPicPr preferRelativeResize="0"/>
            <p:nvPr/>
          </p:nvPicPr>
          <p:blipFill rotWithShape="1">
            <a:blip r:embed="rId2">
              <a:alphaModFix/>
            </a:blip>
            <a:srcRect/>
            <a:stretch/>
          </p:blipFill>
          <p:spPr>
            <a:xfrm>
              <a:off x="8623675" y="322925"/>
              <a:ext cx="1612800" cy="522667"/>
            </a:xfrm>
            <a:prstGeom prst="rect">
              <a:avLst/>
            </a:prstGeom>
            <a:noFill/>
            <a:ln>
              <a:noFill/>
            </a:ln>
          </p:spPr>
        </p:pic>
        <p:sp>
          <p:nvSpPr>
            <p:cNvPr id="12" name="Google Shape;83;p14"/>
            <p:cNvSpPr/>
            <p:nvPr/>
          </p:nvSpPr>
          <p:spPr>
            <a:xfrm rot="10800000" flipH="1">
              <a:off x="428825" y="1016567"/>
              <a:ext cx="6500700" cy="51300"/>
            </a:xfrm>
            <a:prstGeom prst="rect">
              <a:avLst/>
            </a:prstGeom>
            <a:solidFill>
              <a:srgbClr val="8615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85;p14"/>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smtClean="0">
                  <a:solidFill>
                    <a:srgbClr val="595959"/>
                  </a:solidFill>
                  <a:latin typeface="Prompt"/>
                  <a:ea typeface="Prompt"/>
                  <a:cs typeface="Prompt"/>
                  <a:sym typeface="Prompt"/>
                </a:rPr>
                <a:t>LESSON 4</a:t>
              </a:r>
              <a:endParaRPr sz="2200" b="1" dirty="0">
                <a:solidFill>
                  <a:srgbClr val="595959"/>
                </a:solidFill>
                <a:latin typeface="Prompt"/>
                <a:ea typeface="Prompt"/>
                <a:cs typeface="Prompt"/>
                <a:sym typeface="Prompt"/>
              </a:endParaRPr>
            </a:p>
          </p:txBody>
        </p:sp>
        <p:sp>
          <p:nvSpPr>
            <p:cNvPr id="14" name="Google Shape;90;p14"/>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861533"/>
                  </a:solidFill>
                  <a:latin typeface="Prompt"/>
                  <a:ea typeface="Prompt"/>
                  <a:cs typeface="Prompt"/>
                  <a:sym typeface="Prompt"/>
                </a:rPr>
                <a:t>// </a:t>
              </a:r>
              <a:r>
                <a:rPr lang="it" b="1" dirty="0" smtClean="0">
                  <a:solidFill>
                    <a:srgbClr val="861533"/>
                  </a:solidFill>
                  <a:latin typeface="Prompt"/>
                  <a:ea typeface="Prompt"/>
                  <a:cs typeface="Prompt"/>
                  <a:sym typeface="Prompt"/>
                </a:rPr>
                <a:t>GENDER</a:t>
              </a:r>
              <a:r>
                <a:rPr lang="it" sz="1400" b="1" i="0" u="none" strike="noStrike" cap="none" dirty="0" smtClean="0">
                  <a:solidFill>
                    <a:srgbClr val="861533"/>
                  </a:solidFill>
                  <a:latin typeface="Prompt"/>
                  <a:ea typeface="Prompt"/>
                  <a:cs typeface="Prompt"/>
                  <a:sym typeface="Prompt"/>
                </a:rPr>
                <a:t> </a:t>
              </a:r>
              <a:r>
                <a:rPr lang="it" sz="1400" b="1" i="0" u="none" strike="noStrike" cap="none" dirty="0">
                  <a:solidFill>
                    <a:srgbClr val="861533"/>
                  </a:solidFill>
                  <a:latin typeface="Prompt"/>
                  <a:ea typeface="Prompt"/>
                  <a:cs typeface="Prompt"/>
                  <a:sym typeface="Prompt"/>
                </a:rPr>
                <a:t>//</a:t>
              </a:r>
              <a:endParaRPr sz="1400" b="0" i="0" u="none" strike="noStrike" cap="none" dirty="0">
                <a:solidFill>
                  <a:srgbClr val="861533"/>
                </a:solidFil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861533"/>
                  </a:solidFill>
                  <a:latin typeface="Prompt"/>
                  <a:ea typeface="Prompt"/>
                  <a:cs typeface="Prompt"/>
                  <a:sym typeface="Prompt"/>
                </a:rPr>
                <a:t>Teaching Learning Unit</a:t>
              </a:r>
              <a:endParaRPr sz="1400" b="0" i="0" u="none" strike="noStrike" cap="none" dirty="0">
                <a:solidFill>
                  <a:srgbClr val="861533"/>
                </a:solidFill>
                <a:sym typeface="Arial"/>
              </a:endParaRPr>
            </a:p>
          </p:txBody>
        </p:sp>
      </p:grpSp>
    </p:spTree>
    <p:extLst>
      <p:ext uri="{BB962C8B-B14F-4D97-AF65-F5344CB8AC3E}">
        <p14:creationId xmlns:p14="http://schemas.microsoft.com/office/powerpoint/2010/main" val="78485488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txBox="1">
            <a:spLocks noGrp="1"/>
          </p:cNvSpPr>
          <p:nvPr>
            <p:ph idx="1"/>
          </p:nvPr>
        </p:nvSpPr>
        <p:spPr>
          <a:xfrm>
            <a:off x="1670263" y="1401293"/>
            <a:ext cx="2868920" cy="1639175"/>
          </a:xfrm>
          <a:prstGeom prst="rect">
            <a:avLst/>
          </a:prstGeom>
          <a:solidFill>
            <a:schemeClr val="accent6">
              <a:lumMod val="40000"/>
              <a:lumOff val="60000"/>
            </a:schemeClr>
          </a:solidFill>
        </p:spPr>
        <p:txBody>
          <a:bodyPr wrap="square" rtlCol="0">
            <a:spAutoFit/>
          </a:bodyPr>
          <a:lstStyle/>
          <a:p>
            <a:pPr marL="0" indent="0">
              <a:buNone/>
            </a:pPr>
            <a:r>
              <a:rPr lang="en-US" sz="2646" dirty="0">
                <a:latin typeface="Raleway" panose="020B0604020202020204" charset="0"/>
              </a:rPr>
              <a:t>Malala showed determination because…..</a:t>
            </a:r>
          </a:p>
        </p:txBody>
      </p:sp>
      <p:sp>
        <p:nvSpPr>
          <p:cNvPr id="7" name="TextBox 6"/>
          <p:cNvSpPr txBox="1"/>
          <p:nvPr/>
        </p:nvSpPr>
        <p:spPr>
          <a:xfrm>
            <a:off x="1333990" y="4530577"/>
            <a:ext cx="2689112" cy="1313821"/>
          </a:xfrm>
          <a:prstGeom prst="rect">
            <a:avLst/>
          </a:prstGeom>
          <a:solidFill>
            <a:schemeClr val="accent3">
              <a:lumMod val="60000"/>
              <a:lumOff val="40000"/>
            </a:schemeClr>
          </a:solidFill>
        </p:spPr>
        <p:txBody>
          <a:bodyPr wrap="square" rtlCol="0">
            <a:spAutoFit/>
          </a:bodyPr>
          <a:lstStyle/>
          <a:p>
            <a:r>
              <a:rPr lang="en-US" sz="2646" dirty="0">
                <a:latin typeface="Raleway" panose="020B0604020202020204" charset="0"/>
              </a:rPr>
              <a:t>Malala is caring, she has shown this when……. </a:t>
            </a:r>
          </a:p>
        </p:txBody>
      </p:sp>
      <p:sp>
        <p:nvSpPr>
          <p:cNvPr id="8" name="TextBox 7"/>
          <p:cNvSpPr txBox="1"/>
          <p:nvPr/>
        </p:nvSpPr>
        <p:spPr>
          <a:xfrm>
            <a:off x="4179432" y="1987831"/>
            <a:ext cx="2540016" cy="499496"/>
          </a:xfrm>
          <a:prstGeom prst="rect">
            <a:avLst/>
          </a:prstGeom>
          <a:solidFill>
            <a:schemeClr val="accent6">
              <a:lumMod val="60000"/>
              <a:lumOff val="40000"/>
            </a:schemeClr>
          </a:solidFill>
        </p:spPr>
        <p:txBody>
          <a:bodyPr wrap="square" rtlCol="0">
            <a:spAutoFit/>
          </a:bodyPr>
          <a:lstStyle/>
          <a:p>
            <a:r>
              <a:rPr lang="en-US" sz="2646" dirty="0">
                <a:latin typeface="Raleway" panose="020B0604020202020204" charset="0"/>
              </a:rPr>
              <a:t>She is Kind……</a:t>
            </a:r>
          </a:p>
        </p:txBody>
      </p:sp>
      <p:sp>
        <p:nvSpPr>
          <p:cNvPr id="9" name="TextBox 8"/>
          <p:cNvSpPr txBox="1"/>
          <p:nvPr/>
        </p:nvSpPr>
        <p:spPr>
          <a:xfrm>
            <a:off x="3679175" y="3107029"/>
            <a:ext cx="4588115" cy="499496"/>
          </a:xfrm>
          <a:prstGeom prst="rect">
            <a:avLst/>
          </a:prstGeom>
          <a:solidFill>
            <a:schemeClr val="accent3"/>
          </a:solidFill>
        </p:spPr>
        <p:txBody>
          <a:bodyPr wrap="none" rtlCol="0">
            <a:spAutoFit/>
          </a:bodyPr>
          <a:lstStyle/>
          <a:p>
            <a:r>
              <a:rPr lang="en-US" sz="2646" dirty="0"/>
              <a:t>She is passionate about…… </a:t>
            </a:r>
          </a:p>
        </p:txBody>
      </p:sp>
      <p:sp>
        <p:nvSpPr>
          <p:cNvPr id="11" name="TextBox 10"/>
          <p:cNvSpPr txBox="1"/>
          <p:nvPr/>
        </p:nvSpPr>
        <p:spPr>
          <a:xfrm>
            <a:off x="661626" y="5910959"/>
            <a:ext cx="3877557" cy="1313821"/>
          </a:xfrm>
          <a:prstGeom prst="rect">
            <a:avLst/>
          </a:prstGeom>
          <a:solidFill>
            <a:schemeClr val="accent2"/>
          </a:solidFill>
        </p:spPr>
        <p:txBody>
          <a:bodyPr wrap="square" rtlCol="0">
            <a:spAutoFit/>
          </a:bodyPr>
          <a:lstStyle/>
          <a:p>
            <a:r>
              <a:rPr lang="en-US" sz="2646" dirty="0">
                <a:solidFill>
                  <a:schemeClr val="bg1"/>
                </a:solidFill>
                <a:latin typeface="Raleway" panose="020B0604020202020204" charset="0"/>
              </a:rPr>
              <a:t>Malala is trying to get more girls an education because …..</a:t>
            </a:r>
          </a:p>
        </p:txBody>
      </p:sp>
      <p:sp>
        <p:nvSpPr>
          <p:cNvPr id="5" name="Rounded Rectangle 4"/>
          <p:cNvSpPr/>
          <p:nvPr/>
        </p:nvSpPr>
        <p:spPr>
          <a:xfrm>
            <a:off x="4764400" y="4986907"/>
            <a:ext cx="5212508" cy="166688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646" dirty="0">
                <a:solidFill>
                  <a:schemeClr val="tx1"/>
                </a:solidFill>
                <a:latin typeface="Raleway" panose="020B0604020202020204" charset="0"/>
              </a:rPr>
              <a:t>Malala's campaigning voice  has helped the world in the following ways….. </a:t>
            </a:r>
          </a:p>
        </p:txBody>
      </p:sp>
      <p:sp>
        <p:nvSpPr>
          <p:cNvPr id="12" name="TextBox 11"/>
          <p:cNvSpPr txBox="1"/>
          <p:nvPr/>
        </p:nvSpPr>
        <p:spPr>
          <a:xfrm>
            <a:off x="4179432" y="3673086"/>
            <a:ext cx="5566993" cy="1313821"/>
          </a:xfrm>
          <a:prstGeom prst="rect">
            <a:avLst/>
          </a:prstGeom>
          <a:solidFill>
            <a:schemeClr val="accent6">
              <a:lumMod val="75000"/>
            </a:schemeClr>
          </a:solidFill>
        </p:spPr>
        <p:txBody>
          <a:bodyPr wrap="square" rtlCol="0">
            <a:spAutoFit/>
          </a:bodyPr>
          <a:lstStyle/>
          <a:p>
            <a:r>
              <a:rPr lang="en-US" sz="2646" dirty="0">
                <a:latin typeface="Raleway" panose="020B0604020202020204" charset="0"/>
              </a:rPr>
              <a:t>She continued to campaign even after being shot in the following ways ……..</a:t>
            </a:r>
          </a:p>
        </p:txBody>
      </p:sp>
      <p:sp>
        <p:nvSpPr>
          <p:cNvPr id="6" name="Rectangle 5"/>
          <p:cNvSpPr/>
          <p:nvPr/>
        </p:nvSpPr>
        <p:spPr>
          <a:xfrm>
            <a:off x="295045" y="3178061"/>
            <a:ext cx="3305965" cy="121492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646" dirty="0">
                <a:solidFill>
                  <a:schemeClr val="tx1"/>
                </a:solidFill>
                <a:latin typeface="Raleway" panose="020B0604020202020204" charset="0"/>
              </a:rPr>
              <a:t>Malala is passionate about …..</a:t>
            </a:r>
          </a:p>
        </p:txBody>
      </p:sp>
      <p:sp>
        <p:nvSpPr>
          <p:cNvPr id="14" name="Cloud Callout 13"/>
          <p:cNvSpPr/>
          <p:nvPr/>
        </p:nvSpPr>
        <p:spPr>
          <a:xfrm>
            <a:off x="6929525" y="1017505"/>
            <a:ext cx="3643462" cy="2405731"/>
          </a:xfrm>
          <a:prstGeom prst="cloudCallout">
            <a:avLst>
              <a:gd name="adj1" fmla="val -98089"/>
              <a:gd name="adj2" fmla="val -23331"/>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646" b="1" dirty="0">
                <a:solidFill>
                  <a:schemeClr val="tx1"/>
                </a:solidFill>
                <a:latin typeface="Raleway" panose="020B0604020202020204" charset="0"/>
              </a:rPr>
              <a:t>I think Malala is </a:t>
            </a:r>
            <a:r>
              <a:rPr lang="en-US" sz="2646" b="1" dirty="0" smtClean="0">
                <a:solidFill>
                  <a:schemeClr val="tx1"/>
                </a:solidFill>
                <a:latin typeface="Raleway" panose="020B0604020202020204" charset="0"/>
              </a:rPr>
              <a:t>inspirational  </a:t>
            </a:r>
            <a:r>
              <a:rPr lang="en-US" sz="2646" b="1" dirty="0">
                <a:solidFill>
                  <a:schemeClr val="tx1"/>
                </a:solidFill>
                <a:latin typeface="Raleway" panose="020B0604020202020204" charset="0"/>
              </a:rPr>
              <a:t>as she …..</a:t>
            </a:r>
          </a:p>
        </p:txBody>
      </p:sp>
      <p:sp>
        <p:nvSpPr>
          <p:cNvPr id="17" name="TextBox 16"/>
          <p:cNvSpPr txBox="1"/>
          <p:nvPr/>
        </p:nvSpPr>
        <p:spPr>
          <a:xfrm>
            <a:off x="4764400" y="6567869"/>
            <a:ext cx="4275381" cy="906658"/>
          </a:xfrm>
          <a:prstGeom prst="rect">
            <a:avLst/>
          </a:prstGeom>
          <a:solidFill>
            <a:schemeClr val="accent5"/>
          </a:solidFill>
        </p:spPr>
        <p:txBody>
          <a:bodyPr wrap="square" rtlCol="0">
            <a:spAutoFit/>
          </a:bodyPr>
          <a:lstStyle/>
          <a:p>
            <a:r>
              <a:rPr lang="en-US" sz="2646" dirty="0">
                <a:latin typeface="Raleway" panose="020B0604020202020204" charset="0"/>
              </a:rPr>
              <a:t>Malala has been brave because……..</a:t>
            </a:r>
          </a:p>
        </p:txBody>
      </p:sp>
      <p:grpSp>
        <p:nvGrpSpPr>
          <p:cNvPr id="18" name="Group 17"/>
          <p:cNvGrpSpPr/>
          <p:nvPr/>
        </p:nvGrpSpPr>
        <p:grpSpPr>
          <a:xfrm>
            <a:off x="364325" y="290950"/>
            <a:ext cx="9872150" cy="776917"/>
            <a:chOff x="364325" y="290950"/>
            <a:chExt cx="9872150" cy="776917"/>
          </a:xfrm>
        </p:grpSpPr>
        <p:pic>
          <p:nvPicPr>
            <p:cNvPr id="22" name="Google Shape;67;p14"/>
            <p:cNvPicPr preferRelativeResize="0"/>
            <p:nvPr/>
          </p:nvPicPr>
          <p:blipFill rotWithShape="1">
            <a:blip r:embed="rId2">
              <a:alphaModFix/>
            </a:blip>
            <a:srcRect/>
            <a:stretch/>
          </p:blipFill>
          <p:spPr>
            <a:xfrm>
              <a:off x="8623675" y="322925"/>
              <a:ext cx="1612800" cy="522667"/>
            </a:xfrm>
            <a:prstGeom prst="rect">
              <a:avLst/>
            </a:prstGeom>
            <a:noFill/>
            <a:ln>
              <a:noFill/>
            </a:ln>
          </p:spPr>
        </p:pic>
        <p:sp>
          <p:nvSpPr>
            <p:cNvPr id="23" name="Google Shape;83;p14"/>
            <p:cNvSpPr/>
            <p:nvPr/>
          </p:nvSpPr>
          <p:spPr>
            <a:xfrm rot="10800000" flipH="1">
              <a:off x="428825" y="1016567"/>
              <a:ext cx="6500700" cy="51300"/>
            </a:xfrm>
            <a:prstGeom prst="rect">
              <a:avLst/>
            </a:prstGeom>
            <a:solidFill>
              <a:srgbClr val="8615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85;p14"/>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smtClean="0">
                  <a:solidFill>
                    <a:srgbClr val="595959"/>
                  </a:solidFill>
                  <a:latin typeface="Prompt"/>
                  <a:ea typeface="Prompt"/>
                  <a:cs typeface="Prompt"/>
                  <a:sym typeface="Prompt"/>
                </a:rPr>
                <a:t>LESSON 4</a:t>
              </a:r>
              <a:endParaRPr sz="2200" b="1" dirty="0">
                <a:solidFill>
                  <a:srgbClr val="595959"/>
                </a:solidFill>
                <a:latin typeface="Prompt"/>
                <a:ea typeface="Prompt"/>
                <a:cs typeface="Prompt"/>
                <a:sym typeface="Prompt"/>
              </a:endParaRPr>
            </a:p>
          </p:txBody>
        </p:sp>
        <p:sp>
          <p:nvSpPr>
            <p:cNvPr id="25" name="Google Shape;90;p14"/>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861533"/>
                  </a:solidFill>
                  <a:latin typeface="Prompt"/>
                  <a:ea typeface="Prompt"/>
                  <a:cs typeface="Prompt"/>
                  <a:sym typeface="Prompt"/>
                </a:rPr>
                <a:t>// </a:t>
              </a:r>
              <a:r>
                <a:rPr lang="it" b="1" dirty="0" smtClean="0">
                  <a:solidFill>
                    <a:srgbClr val="861533"/>
                  </a:solidFill>
                  <a:latin typeface="Prompt"/>
                  <a:ea typeface="Prompt"/>
                  <a:cs typeface="Prompt"/>
                  <a:sym typeface="Prompt"/>
                </a:rPr>
                <a:t>GENDER</a:t>
              </a:r>
              <a:r>
                <a:rPr lang="it" sz="1400" b="1" i="0" u="none" strike="noStrike" cap="none" dirty="0" smtClean="0">
                  <a:solidFill>
                    <a:srgbClr val="861533"/>
                  </a:solidFill>
                  <a:latin typeface="Prompt"/>
                  <a:ea typeface="Prompt"/>
                  <a:cs typeface="Prompt"/>
                  <a:sym typeface="Prompt"/>
                </a:rPr>
                <a:t> </a:t>
              </a:r>
              <a:r>
                <a:rPr lang="it" sz="1400" b="1" i="0" u="none" strike="noStrike" cap="none" dirty="0">
                  <a:solidFill>
                    <a:srgbClr val="861533"/>
                  </a:solidFill>
                  <a:latin typeface="Prompt"/>
                  <a:ea typeface="Prompt"/>
                  <a:cs typeface="Prompt"/>
                  <a:sym typeface="Prompt"/>
                </a:rPr>
                <a:t>//</a:t>
              </a:r>
              <a:endParaRPr sz="1400" b="0" i="0" u="none" strike="noStrike" cap="none" dirty="0">
                <a:solidFill>
                  <a:srgbClr val="861533"/>
                </a:solidFil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861533"/>
                  </a:solidFill>
                  <a:latin typeface="Prompt"/>
                  <a:ea typeface="Prompt"/>
                  <a:cs typeface="Prompt"/>
                  <a:sym typeface="Prompt"/>
                </a:rPr>
                <a:t>Teaching Learning Unit</a:t>
              </a:r>
              <a:endParaRPr sz="1400" b="0" i="0" u="none" strike="noStrike" cap="none" dirty="0">
                <a:solidFill>
                  <a:srgbClr val="861533"/>
                </a:solidFill>
                <a:sym typeface="Arial"/>
              </a:endParaRPr>
            </a:p>
          </p:txBody>
        </p:sp>
      </p:grpSp>
    </p:spTree>
    <p:extLst>
      <p:ext uri="{BB962C8B-B14F-4D97-AF65-F5344CB8AC3E}">
        <p14:creationId xmlns:p14="http://schemas.microsoft.com/office/powerpoint/2010/main" val="23007992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circle(in)">
                                      <p:cBhvr>
                                        <p:cTn id="10" dur="2000"/>
                                        <p:tgtEl>
                                          <p:spTgt spid="7"/>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circle(in)">
                                      <p:cBhvr>
                                        <p:cTn id="13" dur="2000"/>
                                        <p:tgtEl>
                                          <p:spTgt spid="8"/>
                                        </p:tgtEl>
                                      </p:cBhvr>
                                    </p:animEffect>
                                  </p:childTnLst>
                                </p:cTn>
                              </p:par>
                              <p:par>
                                <p:cTn id="14" presetID="6" presetClass="entr" presetSubtype="16"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circle(in)">
                                      <p:cBhvr>
                                        <p:cTn id="16" dur="2000"/>
                                        <p:tgtEl>
                                          <p:spTgt spid="9"/>
                                        </p:tgtEl>
                                      </p:cBhvr>
                                    </p:animEffect>
                                  </p:childTnLst>
                                </p:cTn>
                              </p:par>
                              <p:par>
                                <p:cTn id="17" presetID="6" presetClass="entr" presetSubtype="16"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circle(in)">
                                      <p:cBhvr>
                                        <p:cTn id="19" dur="2000"/>
                                        <p:tgtEl>
                                          <p:spTgt spid="11"/>
                                        </p:tgtEl>
                                      </p:cBhvr>
                                    </p:animEffect>
                                  </p:childTnLst>
                                </p:cTn>
                              </p:par>
                              <p:par>
                                <p:cTn id="20" presetID="6" presetClass="entr" presetSubtype="16"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circle(in)">
                                      <p:cBhvr>
                                        <p:cTn id="22" dur="2000"/>
                                        <p:tgtEl>
                                          <p:spTgt spid="12"/>
                                        </p:tgtEl>
                                      </p:cBhvr>
                                    </p:animEffect>
                                  </p:childTnLst>
                                </p:cTn>
                              </p:par>
                              <p:par>
                                <p:cTn id="23" presetID="6" presetClass="entr" presetSubtype="16"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circle(in)">
                                      <p:cBhvr>
                                        <p:cTn id="25"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8" grpId="0" animBg="1"/>
      <p:bldP spid="9" grpId="0" animBg="1"/>
      <p:bldP spid="11" grpId="0" animBg="1"/>
      <p:bldP spid="12" grpId="0" animBg="1"/>
      <p:bldP spid="17"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733901" y="2992649"/>
            <a:ext cx="9071610" cy="2571749"/>
          </a:xfrm>
          <a:prstGeom prst="rect">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t">
            <a:normAutofit/>
          </a:bodyPr>
          <a:lstStyle/>
          <a:p>
            <a:r>
              <a:rPr lang="en-GB" sz="2800" dirty="0" smtClean="0">
                <a:solidFill>
                  <a:srgbClr val="595959"/>
                </a:solidFill>
                <a:latin typeface="Raleway" panose="020B0604020202020204" charset="0"/>
              </a:rPr>
              <a:t>Pupils </a:t>
            </a:r>
            <a:r>
              <a:rPr lang="en-GB" sz="2800" dirty="0">
                <a:solidFill>
                  <a:srgbClr val="595959"/>
                </a:solidFill>
                <a:latin typeface="Raleway" panose="020B0604020202020204" charset="0"/>
              </a:rPr>
              <a:t>complete a post-it </a:t>
            </a:r>
            <a:r>
              <a:rPr lang="en-GB" sz="2800" dirty="0" smtClean="0">
                <a:solidFill>
                  <a:srgbClr val="595959"/>
                </a:solidFill>
                <a:latin typeface="Raleway" panose="020B0604020202020204" charset="0"/>
              </a:rPr>
              <a:t>note:</a:t>
            </a:r>
            <a:br>
              <a:rPr lang="en-GB" sz="2800" dirty="0" smtClean="0">
                <a:solidFill>
                  <a:srgbClr val="595959"/>
                </a:solidFill>
                <a:latin typeface="Raleway" panose="020B0604020202020204" charset="0"/>
              </a:rPr>
            </a:br>
            <a:r>
              <a:rPr lang="en-GB" sz="2800" dirty="0">
                <a:solidFill>
                  <a:srgbClr val="595959"/>
                </a:solidFill>
                <a:latin typeface="Raleway" panose="020B0604020202020204" charset="0"/>
              </a:rPr>
              <a:t/>
            </a:r>
            <a:br>
              <a:rPr lang="en-GB" sz="2800" dirty="0">
                <a:solidFill>
                  <a:srgbClr val="595959"/>
                </a:solidFill>
                <a:latin typeface="Raleway" panose="020B0604020202020204" charset="0"/>
              </a:rPr>
            </a:br>
            <a:r>
              <a:rPr lang="en-GB" sz="2800" dirty="0" smtClean="0">
                <a:solidFill>
                  <a:srgbClr val="595959"/>
                </a:solidFill>
                <a:latin typeface="Raleway" panose="020B0604020202020204" charset="0"/>
              </a:rPr>
              <a:t>Why </a:t>
            </a:r>
            <a:r>
              <a:rPr lang="en-GB" sz="2800" dirty="0">
                <a:solidFill>
                  <a:srgbClr val="595959"/>
                </a:solidFill>
                <a:latin typeface="Raleway" panose="020B0604020202020204" charset="0"/>
              </a:rPr>
              <a:t>is it important that all girls get the chance to get an education until the age of 16?  </a:t>
            </a:r>
          </a:p>
        </p:txBody>
      </p:sp>
      <p:sp>
        <p:nvSpPr>
          <p:cNvPr id="12" name="Title 6"/>
          <p:cNvSpPr txBox="1">
            <a:spLocks/>
          </p:cNvSpPr>
          <p:nvPr/>
        </p:nvSpPr>
        <p:spPr>
          <a:xfrm>
            <a:off x="1672890" y="1525616"/>
            <a:ext cx="6852485" cy="835967"/>
          </a:xfrm>
          <a:prstGeom prst="rect">
            <a:avLst/>
          </a:prstGeom>
          <a:solidFill>
            <a:schemeClr val="bg1"/>
          </a:solidFill>
          <a:ln w="38100" cap="flat" cmpd="sng" algn="ctr">
            <a:noFill/>
            <a:prstDash val="solid"/>
          </a:ln>
        </p:spPr>
        <p:style>
          <a:lnRef idx="2">
            <a:schemeClr val="accent1">
              <a:shade val="50000"/>
            </a:schemeClr>
          </a:lnRef>
          <a:fillRef idx="1">
            <a:schemeClr val="accent1"/>
          </a:fillRef>
          <a:effectRef idx="0">
            <a:schemeClr val="accent1"/>
          </a:effectRef>
          <a:fontRef idx="minor">
            <a:schemeClr val="lt1"/>
          </a:fontRef>
        </p:style>
        <p:txBody>
          <a:bodyPr spcFirstLastPara="1" wrap="square" lIns="116050" tIns="116050" rIns="116050" bIns="116050" rtlCol="0" anchor="t" anchorCtr="0">
            <a:normAutofit lnSpcReduction="10000"/>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9pPr>
          </a:lstStyle>
          <a:p>
            <a:pPr algn="ctr"/>
            <a:r>
              <a:rPr lang="en-GB" sz="4000" b="1" dirty="0" smtClean="0">
                <a:solidFill>
                  <a:srgbClr val="595959"/>
                </a:solidFill>
                <a:latin typeface="Raleway" panose="020B0604020202020204" charset="0"/>
              </a:rPr>
              <a:t>Plenary</a:t>
            </a:r>
            <a:endParaRPr lang="en-GB" sz="4000" b="1" dirty="0">
              <a:solidFill>
                <a:srgbClr val="595959"/>
              </a:solidFill>
              <a:latin typeface="Raleway" panose="020B0604020202020204" charset="0"/>
            </a:endParaRPr>
          </a:p>
        </p:txBody>
      </p:sp>
      <p:grpSp>
        <p:nvGrpSpPr>
          <p:cNvPr id="13" name="Group 12"/>
          <p:cNvGrpSpPr/>
          <p:nvPr/>
        </p:nvGrpSpPr>
        <p:grpSpPr>
          <a:xfrm>
            <a:off x="364325" y="290950"/>
            <a:ext cx="9872150" cy="776917"/>
            <a:chOff x="364325" y="290950"/>
            <a:chExt cx="9872150" cy="776917"/>
          </a:xfrm>
        </p:grpSpPr>
        <p:pic>
          <p:nvPicPr>
            <p:cNvPr id="14" name="Google Shape;67;p14"/>
            <p:cNvPicPr preferRelativeResize="0"/>
            <p:nvPr/>
          </p:nvPicPr>
          <p:blipFill rotWithShape="1">
            <a:blip r:embed="rId2">
              <a:alphaModFix/>
            </a:blip>
            <a:srcRect/>
            <a:stretch/>
          </p:blipFill>
          <p:spPr>
            <a:xfrm>
              <a:off x="8623675" y="322925"/>
              <a:ext cx="1612800" cy="522667"/>
            </a:xfrm>
            <a:prstGeom prst="rect">
              <a:avLst/>
            </a:prstGeom>
            <a:noFill/>
            <a:ln>
              <a:noFill/>
            </a:ln>
          </p:spPr>
        </p:pic>
        <p:sp>
          <p:nvSpPr>
            <p:cNvPr id="15" name="Google Shape;83;p14"/>
            <p:cNvSpPr/>
            <p:nvPr/>
          </p:nvSpPr>
          <p:spPr>
            <a:xfrm rot="10800000" flipH="1">
              <a:off x="428825" y="1016567"/>
              <a:ext cx="6500700" cy="51300"/>
            </a:xfrm>
            <a:prstGeom prst="rect">
              <a:avLst/>
            </a:prstGeom>
            <a:solidFill>
              <a:srgbClr val="8615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85;p14"/>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smtClean="0">
                  <a:solidFill>
                    <a:srgbClr val="595959"/>
                  </a:solidFill>
                  <a:latin typeface="Prompt"/>
                  <a:ea typeface="Prompt"/>
                  <a:cs typeface="Prompt"/>
                  <a:sym typeface="Prompt"/>
                </a:rPr>
                <a:t>LESSON 4</a:t>
              </a:r>
              <a:endParaRPr sz="2200" b="1" dirty="0">
                <a:solidFill>
                  <a:srgbClr val="595959"/>
                </a:solidFill>
                <a:latin typeface="Prompt"/>
                <a:ea typeface="Prompt"/>
                <a:cs typeface="Prompt"/>
                <a:sym typeface="Prompt"/>
              </a:endParaRPr>
            </a:p>
          </p:txBody>
        </p:sp>
        <p:sp>
          <p:nvSpPr>
            <p:cNvPr id="17" name="Google Shape;90;p14"/>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861533"/>
                  </a:solidFill>
                  <a:latin typeface="Prompt"/>
                  <a:ea typeface="Prompt"/>
                  <a:cs typeface="Prompt"/>
                  <a:sym typeface="Prompt"/>
                </a:rPr>
                <a:t>// </a:t>
              </a:r>
              <a:r>
                <a:rPr lang="it" b="1" dirty="0" smtClean="0">
                  <a:solidFill>
                    <a:srgbClr val="861533"/>
                  </a:solidFill>
                  <a:latin typeface="Prompt"/>
                  <a:ea typeface="Prompt"/>
                  <a:cs typeface="Prompt"/>
                  <a:sym typeface="Prompt"/>
                </a:rPr>
                <a:t>GENDER</a:t>
              </a:r>
              <a:r>
                <a:rPr lang="it" sz="1400" b="1" i="0" u="none" strike="noStrike" cap="none" dirty="0" smtClean="0">
                  <a:solidFill>
                    <a:srgbClr val="861533"/>
                  </a:solidFill>
                  <a:latin typeface="Prompt"/>
                  <a:ea typeface="Prompt"/>
                  <a:cs typeface="Prompt"/>
                  <a:sym typeface="Prompt"/>
                </a:rPr>
                <a:t> </a:t>
              </a:r>
              <a:r>
                <a:rPr lang="it" sz="1400" b="1" i="0" u="none" strike="noStrike" cap="none" dirty="0">
                  <a:solidFill>
                    <a:srgbClr val="861533"/>
                  </a:solidFill>
                  <a:latin typeface="Prompt"/>
                  <a:ea typeface="Prompt"/>
                  <a:cs typeface="Prompt"/>
                  <a:sym typeface="Prompt"/>
                </a:rPr>
                <a:t>//</a:t>
              </a:r>
              <a:endParaRPr sz="1400" b="0" i="0" u="none" strike="noStrike" cap="none" dirty="0">
                <a:solidFill>
                  <a:srgbClr val="861533"/>
                </a:solidFil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861533"/>
                  </a:solidFill>
                  <a:latin typeface="Prompt"/>
                  <a:ea typeface="Prompt"/>
                  <a:cs typeface="Prompt"/>
                  <a:sym typeface="Prompt"/>
                </a:rPr>
                <a:t>Teaching Learning Unit</a:t>
              </a:r>
              <a:endParaRPr sz="1400" b="0" i="0" u="none" strike="noStrike" cap="none" dirty="0">
                <a:solidFill>
                  <a:srgbClr val="861533"/>
                </a:solidFill>
                <a:sym typeface="Arial"/>
              </a:endParaRPr>
            </a:p>
          </p:txBody>
        </p:sp>
      </p:grpSp>
    </p:spTree>
    <p:extLst>
      <p:ext uri="{BB962C8B-B14F-4D97-AF65-F5344CB8AC3E}">
        <p14:creationId xmlns:p14="http://schemas.microsoft.com/office/powerpoint/2010/main" val="84399813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4468" y="1073205"/>
            <a:ext cx="9963000" cy="841800"/>
          </a:xfrm>
          <a:ln>
            <a:noFill/>
          </a:ln>
        </p:spPr>
        <p:style>
          <a:lnRef idx="2">
            <a:schemeClr val="accent1"/>
          </a:lnRef>
          <a:fillRef idx="1">
            <a:schemeClr val="lt1"/>
          </a:fillRef>
          <a:effectRef idx="0">
            <a:schemeClr val="accent1"/>
          </a:effectRef>
          <a:fontRef idx="minor">
            <a:schemeClr val="dk1"/>
          </a:fontRef>
        </p:style>
        <p:txBody>
          <a:bodyPr>
            <a:normAutofit fontScale="90000"/>
          </a:bodyPr>
          <a:lstStyle/>
          <a:p>
            <a:pPr algn="ctr">
              <a:defRPr/>
            </a:pPr>
            <a:r>
              <a:rPr lang="en-GB" sz="4409" b="1" dirty="0">
                <a:solidFill>
                  <a:srgbClr val="595959"/>
                </a:solidFill>
                <a:latin typeface="Raleway" panose="020B0604020202020204" charset="0"/>
              </a:rPr>
              <a:t>Additional resources </a:t>
            </a:r>
            <a:endParaRPr lang="en-GB" sz="4409" b="1" dirty="0">
              <a:solidFill>
                <a:srgbClr val="000000"/>
              </a:solidFill>
              <a:latin typeface="Comic Sans MS" pitchFamily="66" charset="0"/>
            </a:endParaRPr>
          </a:p>
        </p:txBody>
      </p:sp>
      <p:sp>
        <p:nvSpPr>
          <p:cNvPr id="3" name="Content Placeholder 2"/>
          <p:cNvSpPr>
            <a:spLocks noGrp="1"/>
          </p:cNvSpPr>
          <p:nvPr>
            <p:ph idx="1"/>
          </p:nvPr>
        </p:nvSpPr>
        <p:spPr>
          <a:xfrm>
            <a:off x="364468" y="2267170"/>
            <a:ext cx="9043511" cy="3409730"/>
          </a:xfrm>
          <a:ln>
            <a:noFill/>
          </a:ln>
        </p:spPr>
        <p:style>
          <a:lnRef idx="2">
            <a:schemeClr val="accent2"/>
          </a:lnRef>
          <a:fillRef idx="1">
            <a:schemeClr val="lt1"/>
          </a:fillRef>
          <a:effectRef idx="0">
            <a:schemeClr val="accent2"/>
          </a:effectRef>
          <a:fontRef idx="minor">
            <a:schemeClr val="dk1"/>
          </a:fontRef>
        </p:style>
        <p:txBody>
          <a:bodyPr>
            <a:normAutofit/>
          </a:bodyPr>
          <a:lstStyle/>
          <a:p>
            <a:pPr marL="82550" indent="0" eaLnBrk="1" hangingPunct="1">
              <a:buNone/>
              <a:defRPr/>
            </a:pPr>
            <a:r>
              <a:rPr lang="en-GB" sz="3200" b="1" dirty="0" smtClean="0">
                <a:solidFill>
                  <a:srgbClr val="595959"/>
                </a:solidFill>
                <a:latin typeface="Raleway" panose="020B0604020202020204" charset="0"/>
              </a:rPr>
              <a:t>Speaking to the United Nations</a:t>
            </a:r>
          </a:p>
          <a:p>
            <a:pPr marL="82550" indent="0" eaLnBrk="1" hangingPunct="1">
              <a:buNone/>
              <a:defRPr/>
            </a:pPr>
            <a:endParaRPr lang="en-GB" sz="3200" b="1" dirty="0" smtClean="0">
              <a:solidFill>
                <a:srgbClr val="595959"/>
              </a:solidFill>
              <a:latin typeface="Raleway" panose="020B0604020202020204" charset="0"/>
            </a:endParaRPr>
          </a:p>
          <a:p>
            <a:pPr eaLnBrk="1" hangingPunct="1">
              <a:defRPr/>
            </a:pPr>
            <a:r>
              <a:rPr lang="en-GB" dirty="0" smtClean="0">
                <a:solidFill>
                  <a:srgbClr val="595959"/>
                </a:solidFill>
                <a:latin typeface="Raleway" panose="020B0604020202020204" charset="0"/>
              </a:rPr>
              <a:t>On </a:t>
            </a:r>
            <a:r>
              <a:rPr lang="en-GB" dirty="0">
                <a:solidFill>
                  <a:srgbClr val="595959"/>
                </a:solidFill>
                <a:latin typeface="Raleway" panose="020B0604020202020204" charset="0"/>
              </a:rPr>
              <a:t>12th July 2012 Malala stood up </a:t>
            </a:r>
            <a:br>
              <a:rPr lang="en-GB" dirty="0">
                <a:solidFill>
                  <a:srgbClr val="595959"/>
                </a:solidFill>
                <a:latin typeface="Raleway" panose="020B0604020202020204" charset="0"/>
              </a:rPr>
            </a:br>
            <a:r>
              <a:rPr lang="en-GB" dirty="0">
                <a:solidFill>
                  <a:srgbClr val="595959"/>
                </a:solidFill>
                <a:latin typeface="Raleway" panose="020B0604020202020204" charset="0"/>
              </a:rPr>
              <a:t>and spoke at the UN headquarters in </a:t>
            </a:r>
            <a:br>
              <a:rPr lang="en-GB" dirty="0">
                <a:solidFill>
                  <a:srgbClr val="595959"/>
                </a:solidFill>
                <a:latin typeface="Raleway" panose="020B0604020202020204" charset="0"/>
              </a:rPr>
            </a:br>
            <a:r>
              <a:rPr lang="en-GB" dirty="0">
                <a:solidFill>
                  <a:srgbClr val="595959"/>
                </a:solidFill>
                <a:latin typeface="Raleway" panose="020B0604020202020204" charset="0"/>
              </a:rPr>
              <a:t>New York. </a:t>
            </a:r>
          </a:p>
          <a:p>
            <a:pPr eaLnBrk="1" hangingPunct="1">
              <a:defRPr/>
            </a:pPr>
            <a:r>
              <a:rPr lang="en-GB" dirty="0">
                <a:solidFill>
                  <a:srgbClr val="595959"/>
                </a:solidFill>
                <a:latin typeface="Raleway" panose="020B0604020202020204" charset="0"/>
              </a:rPr>
              <a:t>It was her 16th birthday and her speech was broadcast around the world. </a:t>
            </a:r>
          </a:p>
        </p:txBody>
      </p:sp>
      <p:pic>
        <p:nvPicPr>
          <p:cNvPr id="43011" name="Picture 4" descr="File:Small Flag of the United Nations ZP.svg"/>
          <p:cNvPicPr>
            <a:picLocks noChangeAspect="1" noChangeArrowheads="1"/>
          </p:cNvPicPr>
          <p:nvPr/>
        </p:nvPicPr>
        <p:blipFill>
          <a:blip r:embed="rId3" cstate="print"/>
          <a:srcRect/>
          <a:stretch>
            <a:fillRect/>
          </a:stretch>
        </p:blipFill>
        <p:spPr bwMode="auto">
          <a:xfrm>
            <a:off x="7847396" y="5208596"/>
            <a:ext cx="2022913" cy="2022913"/>
          </a:xfrm>
          <a:prstGeom prst="rect">
            <a:avLst/>
          </a:prstGeom>
          <a:noFill/>
          <a:ln w="9525">
            <a:noFill/>
            <a:miter lim="800000"/>
            <a:headEnd/>
            <a:tailEnd/>
          </a:ln>
        </p:spPr>
      </p:pic>
      <p:grpSp>
        <p:nvGrpSpPr>
          <p:cNvPr id="10" name="Group 9"/>
          <p:cNvGrpSpPr/>
          <p:nvPr/>
        </p:nvGrpSpPr>
        <p:grpSpPr>
          <a:xfrm>
            <a:off x="364325" y="290950"/>
            <a:ext cx="9872150" cy="776917"/>
            <a:chOff x="364325" y="290950"/>
            <a:chExt cx="9872150" cy="776917"/>
          </a:xfrm>
        </p:grpSpPr>
        <p:pic>
          <p:nvPicPr>
            <p:cNvPr id="11" name="Google Shape;67;p14"/>
            <p:cNvPicPr preferRelativeResize="0"/>
            <p:nvPr/>
          </p:nvPicPr>
          <p:blipFill rotWithShape="1">
            <a:blip r:embed="rId4">
              <a:alphaModFix/>
            </a:blip>
            <a:srcRect/>
            <a:stretch/>
          </p:blipFill>
          <p:spPr>
            <a:xfrm>
              <a:off x="8623675" y="322925"/>
              <a:ext cx="1612800" cy="522667"/>
            </a:xfrm>
            <a:prstGeom prst="rect">
              <a:avLst/>
            </a:prstGeom>
            <a:noFill/>
            <a:ln>
              <a:noFill/>
            </a:ln>
          </p:spPr>
        </p:pic>
        <p:sp>
          <p:nvSpPr>
            <p:cNvPr id="12" name="Google Shape;83;p14"/>
            <p:cNvSpPr/>
            <p:nvPr/>
          </p:nvSpPr>
          <p:spPr>
            <a:xfrm rot="10800000" flipH="1">
              <a:off x="428825" y="1016567"/>
              <a:ext cx="6500700" cy="51300"/>
            </a:xfrm>
            <a:prstGeom prst="rect">
              <a:avLst/>
            </a:prstGeom>
            <a:solidFill>
              <a:srgbClr val="8615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85;p14"/>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smtClean="0">
                  <a:solidFill>
                    <a:srgbClr val="595959"/>
                  </a:solidFill>
                  <a:latin typeface="Prompt"/>
                  <a:ea typeface="Prompt"/>
                  <a:cs typeface="Prompt"/>
                  <a:sym typeface="Prompt"/>
                </a:rPr>
                <a:t>LESSON 4</a:t>
              </a:r>
              <a:endParaRPr sz="2200" b="1" dirty="0">
                <a:solidFill>
                  <a:srgbClr val="595959"/>
                </a:solidFill>
                <a:latin typeface="Prompt"/>
                <a:ea typeface="Prompt"/>
                <a:cs typeface="Prompt"/>
                <a:sym typeface="Prompt"/>
              </a:endParaRPr>
            </a:p>
          </p:txBody>
        </p:sp>
        <p:sp>
          <p:nvSpPr>
            <p:cNvPr id="14" name="Google Shape;90;p14"/>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861533"/>
                  </a:solidFill>
                  <a:latin typeface="Prompt"/>
                  <a:ea typeface="Prompt"/>
                  <a:cs typeface="Prompt"/>
                  <a:sym typeface="Prompt"/>
                </a:rPr>
                <a:t>// </a:t>
              </a:r>
              <a:r>
                <a:rPr lang="it" b="1" dirty="0" smtClean="0">
                  <a:solidFill>
                    <a:srgbClr val="861533"/>
                  </a:solidFill>
                  <a:latin typeface="Prompt"/>
                  <a:ea typeface="Prompt"/>
                  <a:cs typeface="Prompt"/>
                  <a:sym typeface="Prompt"/>
                </a:rPr>
                <a:t>GENDER</a:t>
              </a:r>
              <a:r>
                <a:rPr lang="it" sz="1400" b="1" i="0" u="none" strike="noStrike" cap="none" dirty="0" smtClean="0">
                  <a:solidFill>
                    <a:srgbClr val="861533"/>
                  </a:solidFill>
                  <a:latin typeface="Prompt"/>
                  <a:ea typeface="Prompt"/>
                  <a:cs typeface="Prompt"/>
                  <a:sym typeface="Prompt"/>
                </a:rPr>
                <a:t> </a:t>
              </a:r>
              <a:r>
                <a:rPr lang="it" sz="1400" b="1" i="0" u="none" strike="noStrike" cap="none" dirty="0">
                  <a:solidFill>
                    <a:srgbClr val="861533"/>
                  </a:solidFill>
                  <a:latin typeface="Prompt"/>
                  <a:ea typeface="Prompt"/>
                  <a:cs typeface="Prompt"/>
                  <a:sym typeface="Prompt"/>
                </a:rPr>
                <a:t>//</a:t>
              </a:r>
              <a:endParaRPr sz="1400" b="0" i="0" u="none" strike="noStrike" cap="none" dirty="0">
                <a:solidFill>
                  <a:srgbClr val="861533"/>
                </a:solidFil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861533"/>
                  </a:solidFill>
                  <a:latin typeface="Prompt"/>
                  <a:ea typeface="Prompt"/>
                  <a:cs typeface="Prompt"/>
                  <a:sym typeface="Prompt"/>
                </a:rPr>
                <a:t>Teaching Learning Unit</a:t>
              </a:r>
              <a:endParaRPr sz="1400" b="0" i="0" u="none" strike="noStrike" cap="none" dirty="0">
                <a:solidFill>
                  <a:srgbClr val="861533"/>
                </a:solidFill>
                <a:sym typeface="Arial"/>
              </a:endParaRPr>
            </a:p>
          </p:txBody>
        </p:sp>
      </p:grpSp>
    </p:spTree>
    <p:extLst>
      <p:ext uri="{BB962C8B-B14F-4D97-AF65-F5344CB8AC3E}">
        <p14:creationId xmlns:p14="http://schemas.microsoft.com/office/powerpoint/2010/main" val="411199214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6433" y="1189884"/>
            <a:ext cx="9963000" cy="1003245"/>
          </a:xfrm>
        </p:spPr>
        <p:txBody>
          <a:bodyPr>
            <a:normAutofit/>
          </a:bodyPr>
          <a:lstStyle/>
          <a:p>
            <a:r>
              <a:rPr lang="en-GB" sz="2425" dirty="0" smtClean="0">
                <a:latin typeface="Raleway" panose="020B0604020202020204" charset="0"/>
                <a:hlinkClick r:id="rId2"/>
              </a:rPr>
              <a:t>http</a:t>
            </a:r>
            <a:r>
              <a:rPr lang="en-GB" sz="2425" dirty="0">
                <a:latin typeface="Raleway" panose="020B0604020202020204" charset="0"/>
                <a:hlinkClick r:id="rId2"/>
              </a:rPr>
              <a:t>://</a:t>
            </a:r>
            <a:r>
              <a:rPr lang="en-GB" sz="2425" dirty="0" smtClean="0">
                <a:latin typeface="Raleway" panose="020B0604020202020204" charset="0"/>
                <a:hlinkClick r:id="rId2"/>
              </a:rPr>
              <a:t>webtv.un.org/watch/malala-yousafzai-addresses-united-nations-youth-assembly/2542094251001/</a:t>
            </a:r>
            <a:endParaRPr lang="en-GB" dirty="0">
              <a:latin typeface="Raleway" panose="020B0604020202020204" charset="0"/>
            </a:endParaRPr>
          </a:p>
        </p:txBody>
      </p:sp>
      <p:sp>
        <p:nvSpPr>
          <p:cNvPr id="4" name="Content Placeholder 3"/>
          <p:cNvSpPr>
            <a:spLocks noGrp="1"/>
          </p:cNvSpPr>
          <p:nvPr>
            <p:ph idx="1"/>
          </p:nvPr>
        </p:nvSpPr>
        <p:spPr>
          <a:xfrm>
            <a:off x="618714" y="2317107"/>
            <a:ext cx="9318438" cy="5242568"/>
          </a:xfrm>
        </p:spPr>
        <p:txBody>
          <a:bodyPr>
            <a:normAutofit fontScale="77500" lnSpcReduction="20000"/>
          </a:bodyPr>
          <a:lstStyle/>
          <a:p>
            <a:pPr marL="0" indent="0">
              <a:buNone/>
            </a:pPr>
            <a:r>
              <a:rPr lang="en-GB" dirty="0">
                <a:latin typeface="Raleway" panose="020B0604020202020204" charset="0"/>
              </a:rPr>
              <a:t>Malala Yousafzai, UN Youth Assembly</a:t>
            </a:r>
          </a:p>
          <a:p>
            <a:r>
              <a:rPr lang="en-GB" dirty="0">
                <a:latin typeface="Raleway" panose="020B0604020202020204" charset="0"/>
              </a:rPr>
              <a:t>12 Jul 2013 - Education activist Malala Yousafzai will mark her 16th birthday, on Friday, 12 July 2013 at the United Nations by giving her first high-level public appearance and statement on the importance of </a:t>
            </a:r>
            <a:r>
              <a:rPr lang="en-GB" dirty="0" smtClean="0">
                <a:latin typeface="Raleway" panose="020B0604020202020204" charset="0"/>
              </a:rPr>
              <a:t>education.</a:t>
            </a:r>
            <a:endParaRPr lang="en-GB" dirty="0">
              <a:latin typeface="Raleway" panose="020B0604020202020204" charset="0"/>
            </a:endParaRPr>
          </a:p>
          <a:p>
            <a:endParaRPr lang="en-GB" dirty="0">
              <a:latin typeface="Raleway" panose="020B0604020202020204" charset="0"/>
            </a:endParaRPr>
          </a:p>
          <a:p>
            <a:r>
              <a:rPr lang="en-GB" dirty="0" smtClean="0">
                <a:latin typeface="Raleway" panose="020B0604020202020204" charset="0"/>
              </a:rPr>
              <a:t>Malala </a:t>
            </a:r>
            <a:r>
              <a:rPr lang="en-GB" dirty="0">
                <a:latin typeface="Raleway" panose="020B0604020202020204" charset="0"/>
              </a:rPr>
              <a:t>became a public figure when she was shot by the Taliban while travelling to school last year in Pakistan -- targeted because of her committed campaigning for the right of all girls to an education. Flown to the United Kingdom to recover, she is now back at school and continues to advocate for every child’s right to </a:t>
            </a:r>
            <a:r>
              <a:rPr lang="en-GB" dirty="0" smtClean="0">
                <a:latin typeface="Raleway" panose="020B0604020202020204" charset="0"/>
              </a:rPr>
              <a:t>education.</a:t>
            </a:r>
            <a:endParaRPr lang="en-GB" dirty="0">
              <a:latin typeface="Raleway" panose="020B0604020202020204" charset="0"/>
            </a:endParaRPr>
          </a:p>
          <a:p>
            <a:endParaRPr lang="en-GB" dirty="0">
              <a:latin typeface="Raleway" panose="020B0604020202020204" charset="0"/>
            </a:endParaRPr>
          </a:p>
          <a:p>
            <a:r>
              <a:rPr lang="en-GB" dirty="0" smtClean="0">
                <a:latin typeface="Raleway" panose="020B0604020202020204" charset="0"/>
              </a:rPr>
              <a:t>In </a:t>
            </a:r>
            <a:r>
              <a:rPr lang="en-GB" dirty="0">
                <a:latin typeface="Raleway" panose="020B0604020202020204" charset="0"/>
              </a:rPr>
              <a:t>support of the UN Secretary-General’s Global Education First Initiative (GEFI), on 12 July – declared as “Malala Day” -- the President of the UN General Assembly and the UN Special Envoy for Global Education with the support of A World at School initiative are organizing the UN Youth Assembly, where more than 500 young leaders from around the world will convene to accelerate the goal of getting all children, especially girls, in school and learning by 2015.</a:t>
            </a:r>
          </a:p>
          <a:p>
            <a:endParaRPr lang="en-GB" dirty="0">
              <a:latin typeface="Raleway" panose="020B0604020202020204" charset="0"/>
            </a:endParaRPr>
          </a:p>
        </p:txBody>
      </p:sp>
      <p:grpSp>
        <p:nvGrpSpPr>
          <p:cNvPr id="10" name="Group 9"/>
          <p:cNvGrpSpPr/>
          <p:nvPr/>
        </p:nvGrpSpPr>
        <p:grpSpPr>
          <a:xfrm>
            <a:off x="364325" y="290950"/>
            <a:ext cx="9872150" cy="776917"/>
            <a:chOff x="364325" y="290950"/>
            <a:chExt cx="9872150" cy="776917"/>
          </a:xfrm>
        </p:grpSpPr>
        <p:pic>
          <p:nvPicPr>
            <p:cNvPr id="11" name="Google Shape;67;p14"/>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2" name="Google Shape;83;p14"/>
            <p:cNvSpPr/>
            <p:nvPr/>
          </p:nvSpPr>
          <p:spPr>
            <a:xfrm rot="10800000" flipH="1">
              <a:off x="428825" y="1016567"/>
              <a:ext cx="6500700" cy="51300"/>
            </a:xfrm>
            <a:prstGeom prst="rect">
              <a:avLst/>
            </a:prstGeom>
            <a:solidFill>
              <a:srgbClr val="8615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85;p14"/>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smtClean="0">
                  <a:solidFill>
                    <a:srgbClr val="595959"/>
                  </a:solidFill>
                  <a:latin typeface="Prompt"/>
                  <a:ea typeface="Prompt"/>
                  <a:cs typeface="Prompt"/>
                  <a:sym typeface="Prompt"/>
                </a:rPr>
                <a:t>LESSON 4</a:t>
              </a:r>
              <a:endParaRPr sz="2200" b="1" dirty="0">
                <a:solidFill>
                  <a:srgbClr val="595959"/>
                </a:solidFill>
                <a:latin typeface="Prompt"/>
                <a:ea typeface="Prompt"/>
                <a:cs typeface="Prompt"/>
                <a:sym typeface="Prompt"/>
              </a:endParaRPr>
            </a:p>
          </p:txBody>
        </p:sp>
        <p:sp>
          <p:nvSpPr>
            <p:cNvPr id="14" name="Google Shape;90;p14"/>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861533"/>
                  </a:solidFill>
                  <a:latin typeface="Prompt"/>
                  <a:ea typeface="Prompt"/>
                  <a:cs typeface="Prompt"/>
                  <a:sym typeface="Prompt"/>
                </a:rPr>
                <a:t>// </a:t>
              </a:r>
              <a:r>
                <a:rPr lang="it" b="1" dirty="0" smtClean="0">
                  <a:solidFill>
                    <a:srgbClr val="861533"/>
                  </a:solidFill>
                  <a:latin typeface="Prompt"/>
                  <a:ea typeface="Prompt"/>
                  <a:cs typeface="Prompt"/>
                  <a:sym typeface="Prompt"/>
                </a:rPr>
                <a:t>GENDER</a:t>
              </a:r>
              <a:r>
                <a:rPr lang="it" sz="1400" b="1" i="0" u="none" strike="noStrike" cap="none" dirty="0" smtClean="0">
                  <a:solidFill>
                    <a:srgbClr val="861533"/>
                  </a:solidFill>
                  <a:latin typeface="Prompt"/>
                  <a:ea typeface="Prompt"/>
                  <a:cs typeface="Prompt"/>
                  <a:sym typeface="Prompt"/>
                </a:rPr>
                <a:t> </a:t>
              </a:r>
              <a:r>
                <a:rPr lang="it" sz="1400" b="1" i="0" u="none" strike="noStrike" cap="none" dirty="0">
                  <a:solidFill>
                    <a:srgbClr val="861533"/>
                  </a:solidFill>
                  <a:latin typeface="Prompt"/>
                  <a:ea typeface="Prompt"/>
                  <a:cs typeface="Prompt"/>
                  <a:sym typeface="Prompt"/>
                </a:rPr>
                <a:t>//</a:t>
              </a:r>
              <a:endParaRPr sz="1400" b="0" i="0" u="none" strike="noStrike" cap="none" dirty="0">
                <a:solidFill>
                  <a:srgbClr val="861533"/>
                </a:solidFil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861533"/>
                  </a:solidFill>
                  <a:latin typeface="Prompt"/>
                  <a:ea typeface="Prompt"/>
                  <a:cs typeface="Prompt"/>
                  <a:sym typeface="Prompt"/>
                </a:rPr>
                <a:t>Teaching Learning Unit</a:t>
              </a:r>
              <a:endParaRPr sz="1400" b="0" i="0" u="none" strike="noStrike" cap="none" dirty="0">
                <a:solidFill>
                  <a:srgbClr val="861533"/>
                </a:solidFill>
                <a:sym typeface="Arial"/>
              </a:endParaRPr>
            </a:p>
          </p:txBody>
        </p:sp>
      </p:grpSp>
    </p:spTree>
    <p:extLst>
      <p:ext uri="{BB962C8B-B14F-4D97-AF65-F5344CB8AC3E}">
        <p14:creationId xmlns:p14="http://schemas.microsoft.com/office/powerpoint/2010/main" val="18387068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7"/>
        <p:cNvGrpSpPr/>
        <p:nvPr/>
      </p:nvGrpSpPr>
      <p:grpSpPr>
        <a:xfrm>
          <a:off x="0" y="0"/>
          <a:ext cx="0" cy="0"/>
          <a:chOff x="0" y="0"/>
          <a:chExt cx="0" cy="0"/>
        </a:xfrm>
      </p:grpSpPr>
      <p:sp>
        <p:nvSpPr>
          <p:cNvPr id="98" name="Google Shape;98;p15"/>
          <p:cNvSpPr/>
          <p:nvPr/>
        </p:nvSpPr>
        <p:spPr>
          <a:xfrm>
            <a:off x="462100" y="1135000"/>
            <a:ext cx="6500700" cy="376800"/>
          </a:xfrm>
          <a:prstGeom prst="rect">
            <a:avLst/>
          </a:prstGeom>
          <a:solidFill>
            <a:srgbClr val="8615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100;p15"/>
          <p:cNvSpPr txBox="1"/>
          <p:nvPr/>
        </p:nvSpPr>
        <p:spPr>
          <a:xfrm>
            <a:off x="462100" y="1578932"/>
            <a:ext cx="6202500" cy="1785568"/>
          </a:xfrm>
          <a:prstGeom prst="rect">
            <a:avLst/>
          </a:prstGeom>
          <a:noFill/>
          <a:ln>
            <a:noFill/>
          </a:ln>
        </p:spPr>
        <p:txBody>
          <a:bodyPr spcFirstLastPara="1" wrap="square" lIns="91425" tIns="91425" rIns="91425" bIns="91425" anchor="t" anchorCtr="0">
            <a:noAutofit/>
          </a:bodyPr>
          <a:lstStyle/>
          <a:p>
            <a:pPr marL="0" indent="0">
              <a:buNone/>
            </a:pPr>
            <a:r>
              <a:rPr lang="en-GB" sz="1100" b="1" dirty="0">
                <a:solidFill>
                  <a:srgbClr val="595959"/>
                </a:solidFill>
                <a:latin typeface="Raleway" panose="020B0604020202020204" charset="0"/>
              </a:rPr>
              <a:t>Divide your group into 3 pairs:</a:t>
            </a:r>
          </a:p>
          <a:p>
            <a:pPr marL="0" indent="0">
              <a:buNone/>
            </a:pPr>
            <a:r>
              <a:rPr lang="en-GB" sz="1100" dirty="0">
                <a:solidFill>
                  <a:srgbClr val="595959"/>
                </a:solidFill>
                <a:latin typeface="Raleway" panose="020B0604020202020204" charset="0"/>
              </a:rPr>
              <a:t>Each pair will be planning schools- one pair will have a high budget, one pair a medium budget and one a very small budget. Read  the cards you have been given and then make some choices:</a:t>
            </a:r>
          </a:p>
          <a:p>
            <a:pPr marL="0" indent="0">
              <a:buNone/>
            </a:pPr>
            <a:r>
              <a:rPr lang="en-GB" sz="1100" dirty="0">
                <a:solidFill>
                  <a:srgbClr val="595959"/>
                </a:solidFill>
                <a:latin typeface="Raleway" panose="020B0604020202020204" charset="0"/>
              </a:rPr>
              <a:t>1] Put your cards in  rank order – choose top features and go down in order, its your own opinions. </a:t>
            </a:r>
          </a:p>
          <a:p>
            <a:pPr marL="0" indent="0">
              <a:buNone/>
            </a:pPr>
            <a:r>
              <a:rPr lang="en-GB" sz="1100" dirty="0">
                <a:solidFill>
                  <a:srgbClr val="595959"/>
                </a:solidFill>
                <a:latin typeface="Raleway" panose="020B0604020202020204" charset="0"/>
              </a:rPr>
              <a:t>2] Now discuss as a group the following question ‘What makes a good school?’ Write your answers into the comment box that you have been given.</a:t>
            </a:r>
          </a:p>
          <a:p>
            <a:pPr marL="0" indent="0">
              <a:buNone/>
            </a:pPr>
            <a:r>
              <a:rPr lang="en-GB" sz="1100" b="1" dirty="0">
                <a:solidFill>
                  <a:srgbClr val="595959"/>
                </a:solidFill>
                <a:latin typeface="Raleway" panose="020B0604020202020204" charset="0"/>
              </a:rPr>
              <a:t>Why is education so powerful? Show 2 short clips slides 17 to 19 </a:t>
            </a:r>
          </a:p>
          <a:p>
            <a:pPr marL="0" indent="0">
              <a:buNone/>
            </a:pPr>
            <a:endParaRPr lang="en-GB" sz="1100" dirty="0">
              <a:solidFill>
                <a:srgbClr val="595959"/>
              </a:solidFill>
              <a:latin typeface="Raleway" panose="020B0604020202020204" charset="0"/>
            </a:endParaRPr>
          </a:p>
          <a:p>
            <a:pPr marL="0" indent="0">
              <a:buNone/>
            </a:pPr>
            <a:endParaRPr lang="en-GB" sz="1200" dirty="0">
              <a:solidFill>
                <a:srgbClr val="595959"/>
              </a:solidFill>
              <a:latin typeface="Raleway" panose="020B0604020202020204" charset="0"/>
            </a:endParaRPr>
          </a:p>
          <a:p>
            <a:pPr marL="0" indent="0">
              <a:buNone/>
            </a:pPr>
            <a:endParaRPr lang="en-GB" sz="1100" dirty="0">
              <a:solidFill>
                <a:srgbClr val="595959"/>
              </a:solidFill>
              <a:latin typeface="Raleway" panose="020B0604020202020204" charset="0"/>
            </a:endParaRPr>
          </a:p>
        </p:txBody>
      </p:sp>
      <p:sp>
        <p:nvSpPr>
          <p:cNvPr id="101" name="Google Shape;101;p15"/>
          <p:cNvSpPr txBox="1"/>
          <p:nvPr/>
        </p:nvSpPr>
        <p:spPr>
          <a:xfrm>
            <a:off x="462100" y="3768114"/>
            <a:ext cx="6102300" cy="1608114"/>
          </a:xfrm>
          <a:prstGeom prst="rect">
            <a:avLst/>
          </a:prstGeom>
          <a:noFill/>
          <a:ln>
            <a:noFill/>
          </a:ln>
        </p:spPr>
        <p:txBody>
          <a:bodyPr spcFirstLastPara="1" wrap="square" lIns="91425" tIns="91425" rIns="91425" bIns="91425" anchor="t" anchorCtr="0">
            <a:noAutofit/>
          </a:bodyPr>
          <a:lstStyle/>
          <a:p>
            <a:pPr marL="0" indent="0">
              <a:buNone/>
            </a:pPr>
            <a:r>
              <a:rPr lang="en-GB" sz="1100" b="1" dirty="0">
                <a:solidFill>
                  <a:srgbClr val="595959"/>
                </a:solidFill>
                <a:latin typeface="Raleway" panose="020B0604020202020204" charset="0"/>
              </a:rPr>
              <a:t>Making a Difference Influencing Change slide </a:t>
            </a:r>
            <a:r>
              <a:rPr lang="en-GB" sz="1100" b="1" dirty="0" smtClean="0">
                <a:solidFill>
                  <a:srgbClr val="595959"/>
                </a:solidFill>
                <a:latin typeface="Raleway" panose="020B0604020202020204" charset="0"/>
              </a:rPr>
              <a:t>25 </a:t>
            </a:r>
            <a:r>
              <a:rPr lang="en-GB" sz="1100" dirty="0">
                <a:solidFill>
                  <a:srgbClr val="595959"/>
                </a:solidFill>
                <a:latin typeface="Raleway" panose="020B0604020202020204" charset="0"/>
              </a:rPr>
              <a:t>Case Study of an Activist (25 minutes)</a:t>
            </a:r>
          </a:p>
          <a:p>
            <a:pPr marL="0" indent="0">
              <a:buNone/>
            </a:pPr>
            <a:r>
              <a:rPr lang="en-US" sz="1100" dirty="0">
                <a:solidFill>
                  <a:srgbClr val="595959"/>
                </a:solidFill>
                <a:latin typeface="Raleway" panose="020B0604020202020204" charset="0"/>
              </a:rPr>
              <a:t>Watch clip of Malala Activity 3 Why is Malala an inspiration? </a:t>
            </a:r>
            <a:endParaRPr lang="en-US" sz="1100" dirty="0" smtClean="0">
              <a:solidFill>
                <a:srgbClr val="595959"/>
              </a:solidFill>
              <a:latin typeface="Raleway" panose="020B0604020202020204" charset="0"/>
            </a:endParaRPr>
          </a:p>
          <a:p>
            <a:pPr marL="228600" indent="-228600">
              <a:buAutoNum type="arabicPeriod"/>
            </a:pPr>
            <a:r>
              <a:rPr lang="en-US" sz="1100" dirty="0" smtClean="0">
                <a:solidFill>
                  <a:srgbClr val="595959"/>
                </a:solidFill>
                <a:latin typeface="Raleway" panose="020B0604020202020204" charset="0"/>
              </a:rPr>
              <a:t>Use </a:t>
            </a:r>
            <a:r>
              <a:rPr lang="en-US" sz="1100" dirty="0">
                <a:solidFill>
                  <a:srgbClr val="595959"/>
                </a:solidFill>
                <a:latin typeface="Raleway" panose="020B0604020202020204" charset="0"/>
              </a:rPr>
              <a:t>the picture of Malala and stick it into your exercise books</a:t>
            </a:r>
            <a:r>
              <a:rPr lang="en-US" sz="1100" dirty="0" smtClean="0">
                <a:solidFill>
                  <a:srgbClr val="595959"/>
                </a:solidFill>
                <a:latin typeface="Raleway" panose="020B0604020202020204" charset="0"/>
              </a:rPr>
              <a:t>.</a:t>
            </a:r>
          </a:p>
          <a:p>
            <a:pPr marL="228600" indent="-228600">
              <a:buAutoNum type="arabicPeriod"/>
            </a:pPr>
            <a:r>
              <a:rPr lang="en-US" sz="1100" dirty="0" smtClean="0">
                <a:solidFill>
                  <a:srgbClr val="595959"/>
                </a:solidFill>
                <a:latin typeface="Raleway" panose="020B0604020202020204" charset="0"/>
              </a:rPr>
              <a:t>Read </a:t>
            </a:r>
            <a:r>
              <a:rPr lang="en-US" sz="1100" dirty="0">
                <a:solidFill>
                  <a:srgbClr val="595959"/>
                </a:solidFill>
                <a:latin typeface="Raleway" panose="020B0604020202020204" charset="0"/>
              </a:rPr>
              <a:t>the information </a:t>
            </a:r>
            <a:r>
              <a:rPr lang="en-US" sz="1100" dirty="0" smtClean="0">
                <a:solidFill>
                  <a:srgbClr val="595959"/>
                </a:solidFill>
                <a:latin typeface="Raleway" panose="020B0604020202020204" charset="0"/>
              </a:rPr>
              <a:t>sheet</a:t>
            </a:r>
          </a:p>
          <a:p>
            <a:pPr marL="228600" indent="-228600">
              <a:buAutoNum type="arabicPeriod"/>
            </a:pPr>
            <a:r>
              <a:rPr lang="en-US" sz="1100" dirty="0" smtClean="0">
                <a:solidFill>
                  <a:srgbClr val="595959"/>
                </a:solidFill>
                <a:latin typeface="Raleway" panose="020B0604020202020204" charset="0"/>
              </a:rPr>
              <a:t>Think </a:t>
            </a:r>
            <a:r>
              <a:rPr lang="en-US" sz="1100" dirty="0">
                <a:solidFill>
                  <a:srgbClr val="595959"/>
                </a:solidFill>
                <a:latin typeface="Raleway" panose="020B0604020202020204" charset="0"/>
              </a:rPr>
              <a:t>of reasons why Malala is in inspiration and write these round the picture </a:t>
            </a:r>
            <a:endParaRPr lang="en-US" sz="1100" b="1" dirty="0">
              <a:solidFill>
                <a:srgbClr val="595959"/>
              </a:solidFill>
              <a:latin typeface="Raleway" panose="020B0604020202020204" charset="0"/>
            </a:endParaRPr>
          </a:p>
          <a:p>
            <a:pPr marL="228600" indent="-228600">
              <a:buAutoNum type="arabicPeriod"/>
            </a:pPr>
            <a:r>
              <a:rPr lang="en-US" sz="1100" dirty="0" smtClean="0">
                <a:solidFill>
                  <a:srgbClr val="595959"/>
                </a:solidFill>
                <a:latin typeface="Raleway" panose="020B0604020202020204" charset="0"/>
              </a:rPr>
              <a:t>What </a:t>
            </a:r>
            <a:r>
              <a:rPr lang="en-US" sz="1100" dirty="0">
                <a:solidFill>
                  <a:srgbClr val="595959"/>
                </a:solidFill>
                <a:latin typeface="Raleway" panose="020B0604020202020204" charset="0"/>
              </a:rPr>
              <a:t>reasons does she give  for wanting all girls to go to school? What do you think about this? </a:t>
            </a:r>
            <a:endParaRPr lang="en-US" sz="1100" b="1" dirty="0">
              <a:solidFill>
                <a:srgbClr val="595959"/>
              </a:solidFill>
              <a:latin typeface="Raleway" panose="020B0604020202020204" charset="0"/>
            </a:endParaRPr>
          </a:p>
          <a:p>
            <a:pPr marL="228600" indent="-228600">
              <a:buAutoNum type="arabicPeriod"/>
            </a:pPr>
            <a:r>
              <a:rPr lang="en-US" sz="1100" dirty="0" smtClean="0">
                <a:solidFill>
                  <a:srgbClr val="595959"/>
                </a:solidFill>
                <a:latin typeface="Raleway" panose="020B0604020202020204" charset="0"/>
              </a:rPr>
              <a:t>Malala </a:t>
            </a:r>
            <a:r>
              <a:rPr lang="en-US" sz="1100" dirty="0">
                <a:solidFill>
                  <a:srgbClr val="595959"/>
                </a:solidFill>
                <a:latin typeface="Raleway" panose="020B0604020202020204" charset="0"/>
              </a:rPr>
              <a:t>is an activist/campaigner trying to make a difference. Why is it important to speak out? </a:t>
            </a:r>
          </a:p>
          <a:p>
            <a:pPr marL="0" lvl="0" indent="0" algn="l" rtl="0">
              <a:spcBef>
                <a:spcPts val="0"/>
              </a:spcBef>
              <a:spcAft>
                <a:spcPts val="0"/>
              </a:spcAft>
              <a:buNone/>
            </a:pPr>
            <a:endParaRPr dirty="0">
              <a:solidFill>
                <a:srgbClr val="595959"/>
              </a:solidFill>
              <a:latin typeface="Raleway" panose="020B0604020202020204" charset="0"/>
            </a:endParaRPr>
          </a:p>
        </p:txBody>
      </p:sp>
      <p:pic>
        <p:nvPicPr>
          <p:cNvPr id="105" name="Google Shape;105;p15"/>
          <p:cNvPicPr preferRelativeResize="0"/>
          <p:nvPr/>
        </p:nvPicPr>
        <p:blipFill>
          <a:blip r:embed="rId3">
            <a:alphaModFix/>
          </a:blip>
          <a:stretch>
            <a:fillRect/>
          </a:stretch>
        </p:blipFill>
        <p:spPr>
          <a:xfrm>
            <a:off x="9280750" y="6717473"/>
            <a:ext cx="955718" cy="334501"/>
          </a:xfrm>
          <a:prstGeom prst="rect">
            <a:avLst/>
          </a:prstGeom>
          <a:noFill/>
          <a:ln>
            <a:noFill/>
          </a:ln>
        </p:spPr>
      </p:pic>
      <p:sp>
        <p:nvSpPr>
          <p:cNvPr id="106" name="Google Shape;106;p15"/>
          <p:cNvSpPr txBox="1"/>
          <p:nvPr/>
        </p:nvSpPr>
        <p:spPr>
          <a:xfrm>
            <a:off x="573388" y="1185125"/>
            <a:ext cx="6202511" cy="315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it" sz="1800" b="1" dirty="0">
                <a:solidFill>
                  <a:srgbClr val="FFFFFF"/>
                </a:solidFill>
                <a:latin typeface="Prompt"/>
                <a:ea typeface="Prompt"/>
                <a:cs typeface="Prompt"/>
                <a:sym typeface="Prompt"/>
              </a:rPr>
              <a:t>ACTIVITY </a:t>
            </a:r>
            <a:r>
              <a:rPr lang="it" sz="1800" b="1" dirty="0" smtClean="0">
                <a:solidFill>
                  <a:srgbClr val="FFFFFF"/>
                </a:solidFill>
                <a:latin typeface="Prompt"/>
                <a:ea typeface="Prompt"/>
                <a:cs typeface="Prompt"/>
                <a:sym typeface="Prompt"/>
              </a:rPr>
              <a:t>2 Continued </a:t>
            </a:r>
            <a:endParaRPr i="1" dirty="0">
              <a:solidFill>
                <a:srgbClr val="FFFFFF"/>
              </a:solidFill>
              <a:latin typeface="Prompt SemiBold"/>
              <a:ea typeface="Prompt SemiBold"/>
              <a:cs typeface="Prompt SemiBold"/>
              <a:sym typeface="Prompt SemiBold"/>
            </a:endParaRPr>
          </a:p>
        </p:txBody>
      </p:sp>
      <p:sp>
        <p:nvSpPr>
          <p:cNvPr id="108" name="Google Shape;108;p15"/>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sp>
        <p:nvSpPr>
          <p:cNvPr id="112" name="Google Shape;112;p15"/>
          <p:cNvSpPr txBox="1"/>
          <p:nvPr/>
        </p:nvSpPr>
        <p:spPr>
          <a:xfrm>
            <a:off x="7319875" y="3492900"/>
            <a:ext cx="2815200" cy="35034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grpSp>
        <p:nvGrpSpPr>
          <p:cNvPr id="17" name="Group 16"/>
          <p:cNvGrpSpPr/>
          <p:nvPr/>
        </p:nvGrpSpPr>
        <p:grpSpPr>
          <a:xfrm>
            <a:off x="364325" y="290950"/>
            <a:ext cx="9872150" cy="776917"/>
            <a:chOff x="364325" y="290950"/>
            <a:chExt cx="9872150" cy="776917"/>
          </a:xfrm>
        </p:grpSpPr>
        <p:pic>
          <p:nvPicPr>
            <p:cNvPr id="18" name="Google Shape;67;p14"/>
            <p:cNvPicPr preferRelativeResize="0"/>
            <p:nvPr/>
          </p:nvPicPr>
          <p:blipFill rotWithShape="1">
            <a:blip r:embed="rId4">
              <a:alphaModFix/>
            </a:blip>
            <a:srcRect/>
            <a:stretch/>
          </p:blipFill>
          <p:spPr>
            <a:xfrm>
              <a:off x="8623675" y="322925"/>
              <a:ext cx="1612800" cy="522667"/>
            </a:xfrm>
            <a:prstGeom prst="rect">
              <a:avLst/>
            </a:prstGeom>
            <a:noFill/>
            <a:ln>
              <a:noFill/>
            </a:ln>
          </p:spPr>
        </p:pic>
        <p:sp>
          <p:nvSpPr>
            <p:cNvPr id="19" name="Google Shape;83;p14"/>
            <p:cNvSpPr/>
            <p:nvPr/>
          </p:nvSpPr>
          <p:spPr>
            <a:xfrm rot="10800000" flipH="1">
              <a:off x="428825" y="1016567"/>
              <a:ext cx="6500700" cy="51300"/>
            </a:xfrm>
            <a:prstGeom prst="rect">
              <a:avLst/>
            </a:prstGeom>
            <a:solidFill>
              <a:srgbClr val="8615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85;p14"/>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smtClean="0">
                  <a:solidFill>
                    <a:srgbClr val="595959"/>
                  </a:solidFill>
                  <a:latin typeface="Prompt"/>
                  <a:ea typeface="Prompt"/>
                  <a:cs typeface="Prompt"/>
                  <a:sym typeface="Prompt"/>
                </a:rPr>
                <a:t>LESSON 4</a:t>
              </a:r>
              <a:endParaRPr sz="2200" b="1" dirty="0">
                <a:solidFill>
                  <a:srgbClr val="595959"/>
                </a:solidFill>
                <a:latin typeface="Prompt"/>
                <a:ea typeface="Prompt"/>
                <a:cs typeface="Prompt"/>
                <a:sym typeface="Prompt"/>
              </a:endParaRPr>
            </a:p>
          </p:txBody>
        </p:sp>
        <p:sp>
          <p:nvSpPr>
            <p:cNvPr id="21" name="Google Shape;90;p14"/>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861533"/>
                  </a:solidFill>
                  <a:latin typeface="Prompt"/>
                  <a:ea typeface="Prompt"/>
                  <a:cs typeface="Prompt"/>
                  <a:sym typeface="Prompt"/>
                </a:rPr>
                <a:t>// </a:t>
              </a:r>
              <a:r>
                <a:rPr lang="it" b="1" dirty="0" smtClean="0">
                  <a:solidFill>
                    <a:srgbClr val="861533"/>
                  </a:solidFill>
                  <a:latin typeface="Prompt"/>
                  <a:ea typeface="Prompt"/>
                  <a:cs typeface="Prompt"/>
                  <a:sym typeface="Prompt"/>
                </a:rPr>
                <a:t>GENDER</a:t>
              </a:r>
              <a:r>
                <a:rPr lang="it" sz="1400" b="1" i="0" u="none" strike="noStrike" cap="none" dirty="0" smtClean="0">
                  <a:solidFill>
                    <a:srgbClr val="861533"/>
                  </a:solidFill>
                  <a:latin typeface="Prompt"/>
                  <a:ea typeface="Prompt"/>
                  <a:cs typeface="Prompt"/>
                  <a:sym typeface="Prompt"/>
                </a:rPr>
                <a:t> </a:t>
              </a:r>
              <a:r>
                <a:rPr lang="it" sz="1400" b="1" i="0" u="none" strike="noStrike" cap="none" dirty="0">
                  <a:solidFill>
                    <a:srgbClr val="861533"/>
                  </a:solidFill>
                  <a:latin typeface="Prompt"/>
                  <a:ea typeface="Prompt"/>
                  <a:cs typeface="Prompt"/>
                  <a:sym typeface="Prompt"/>
                </a:rPr>
                <a:t>//</a:t>
              </a:r>
              <a:endParaRPr sz="1400" b="0" i="0" u="none" strike="noStrike" cap="none" dirty="0">
                <a:solidFill>
                  <a:srgbClr val="861533"/>
                </a:solidFil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861533"/>
                  </a:solidFill>
                  <a:latin typeface="Prompt"/>
                  <a:ea typeface="Prompt"/>
                  <a:cs typeface="Prompt"/>
                  <a:sym typeface="Prompt"/>
                </a:rPr>
                <a:t>Teaching Learning Unit</a:t>
              </a:r>
              <a:endParaRPr sz="1400" b="0" i="0" u="none" strike="noStrike" cap="none" dirty="0">
                <a:solidFill>
                  <a:srgbClr val="861533"/>
                </a:solidFill>
                <a:sym typeface="Arial"/>
              </a:endParaRPr>
            </a:p>
          </p:txBody>
        </p:sp>
      </p:grpSp>
      <p:grpSp>
        <p:nvGrpSpPr>
          <p:cNvPr id="2" name="Group 1"/>
          <p:cNvGrpSpPr/>
          <p:nvPr/>
        </p:nvGrpSpPr>
        <p:grpSpPr>
          <a:xfrm>
            <a:off x="462100" y="3391314"/>
            <a:ext cx="6500700" cy="403613"/>
            <a:chOff x="614500" y="1287400"/>
            <a:chExt cx="6500700" cy="403613"/>
          </a:xfrm>
          <a:solidFill>
            <a:srgbClr val="861533"/>
          </a:solidFill>
        </p:grpSpPr>
        <p:sp>
          <p:nvSpPr>
            <p:cNvPr id="14" name="Google Shape;98;p15"/>
            <p:cNvSpPr/>
            <p:nvPr/>
          </p:nvSpPr>
          <p:spPr>
            <a:xfrm>
              <a:off x="614500" y="1287400"/>
              <a:ext cx="6500700" cy="376800"/>
            </a:xfrm>
            <a:prstGeom prst="rect">
              <a:avLst/>
            </a:pr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06;p15"/>
            <p:cNvSpPr txBox="1"/>
            <p:nvPr/>
          </p:nvSpPr>
          <p:spPr>
            <a:xfrm>
              <a:off x="725788" y="1337524"/>
              <a:ext cx="6389412" cy="353489"/>
            </a:xfrm>
            <a:prstGeom prst="rect">
              <a:avLst/>
            </a:prstGeom>
            <a:grpFill/>
            <a:ln>
              <a:noFill/>
            </a:ln>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it" sz="1800" b="1" dirty="0">
                  <a:solidFill>
                    <a:srgbClr val="FFFFFF"/>
                  </a:solidFill>
                  <a:latin typeface="Prompt"/>
                  <a:ea typeface="Prompt"/>
                  <a:cs typeface="Prompt"/>
                  <a:sym typeface="Prompt"/>
                </a:rPr>
                <a:t>ACTIVITY </a:t>
              </a:r>
              <a:r>
                <a:rPr lang="it" sz="1800" b="1" dirty="0" smtClean="0">
                  <a:solidFill>
                    <a:srgbClr val="FFFFFF"/>
                  </a:solidFill>
                  <a:latin typeface="Prompt"/>
                  <a:ea typeface="Prompt"/>
                  <a:cs typeface="Prompt"/>
                  <a:sym typeface="Prompt"/>
                </a:rPr>
                <a:t>3</a:t>
              </a:r>
              <a:r>
                <a:rPr lang="it" sz="1800" i="1" dirty="0" smtClean="0">
                  <a:solidFill>
                    <a:srgbClr val="FFFFFF"/>
                  </a:solidFill>
                  <a:latin typeface="Prompt"/>
                  <a:ea typeface="Prompt"/>
                  <a:cs typeface="Prompt"/>
                  <a:sym typeface="Prompt"/>
                </a:rPr>
                <a:t> </a:t>
              </a:r>
              <a:r>
                <a:rPr lang="it" i="1" dirty="0" smtClean="0">
                  <a:solidFill>
                    <a:srgbClr val="FFFFFF"/>
                  </a:solidFill>
                  <a:latin typeface="Prompt"/>
                  <a:ea typeface="Prompt"/>
                  <a:cs typeface="Prompt"/>
                  <a:sym typeface="Prompt"/>
                </a:rPr>
                <a:t>Making a Difference/Influencing Change (25 minutes)</a:t>
              </a:r>
              <a:endParaRPr i="1" dirty="0">
                <a:solidFill>
                  <a:srgbClr val="FFFFFF"/>
                </a:solidFill>
                <a:latin typeface="Prompt SemiBold"/>
                <a:ea typeface="Prompt SemiBold"/>
                <a:cs typeface="Prompt SemiBold"/>
                <a:sym typeface="Prompt SemiBold"/>
              </a:endParaRPr>
            </a:p>
          </p:txBody>
        </p:sp>
      </p:grpSp>
      <p:grpSp>
        <p:nvGrpSpPr>
          <p:cNvPr id="22" name="Group 21"/>
          <p:cNvGrpSpPr/>
          <p:nvPr/>
        </p:nvGrpSpPr>
        <p:grpSpPr>
          <a:xfrm>
            <a:off x="462100" y="5530102"/>
            <a:ext cx="6500700" cy="403613"/>
            <a:chOff x="614500" y="1287400"/>
            <a:chExt cx="6500700" cy="403613"/>
          </a:xfrm>
          <a:solidFill>
            <a:srgbClr val="861533"/>
          </a:solidFill>
        </p:grpSpPr>
        <p:sp>
          <p:nvSpPr>
            <p:cNvPr id="23" name="Google Shape;98;p15"/>
            <p:cNvSpPr/>
            <p:nvPr/>
          </p:nvSpPr>
          <p:spPr>
            <a:xfrm>
              <a:off x="614500" y="1287400"/>
              <a:ext cx="6500700" cy="376800"/>
            </a:xfrm>
            <a:prstGeom prst="rect">
              <a:avLst/>
            </a:pr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106;p15"/>
            <p:cNvSpPr txBox="1"/>
            <p:nvPr/>
          </p:nvSpPr>
          <p:spPr>
            <a:xfrm>
              <a:off x="725788" y="1337524"/>
              <a:ext cx="6389412" cy="353489"/>
            </a:xfrm>
            <a:prstGeom prst="rect">
              <a:avLst/>
            </a:prstGeom>
            <a:grpFill/>
            <a:ln>
              <a:noFill/>
            </a:ln>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it" sz="1800" b="1" dirty="0">
                  <a:solidFill>
                    <a:srgbClr val="FFFFFF"/>
                  </a:solidFill>
                  <a:latin typeface="Prompt"/>
                  <a:ea typeface="Prompt"/>
                  <a:cs typeface="Prompt"/>
                  <a:sym typeface="Prompt"/>
                </a:rPr>
                <a:t>ACTIVITY </a:t>
              </a:r>
              <a:r>
                <a:rPr lang="it" sz="1800" b="1" dirty="0" smtClean="0">
                  <a:solidFill>
                    <a:srgbClr val="FFFFFF"/>
                  </a:solidFill>
                  <a:latin typeface="Prompt"/>
                  <a:ea typeface="Prompt"/>
                  <a:cs typeface="Prompt"/>
                  <a:sym typeface="Prompt"/>
                </a:rPr>
                <a:t>4 </a:t>
              </a:r>
              <a:r>
                <a:rPr lang="it" i="1" dirty="0" smtClean="0">
                  <a:solidFill>
                    <a:srgbClr val="FFFFFF"/>
                  </a:solidFill>
                  <a:latin typeface="Prompt"/>
                  <a:ea typeface="Prompt"/>
                  <a:cs typeface="Prompt"/>
                  <a:sym typeface="Prompt"/>
                </a:rPr>
                <a:t>Plenary </a:t>
              </a:r>
              <a:endParaRPr i="1" dirty="0">
                <a:solidFill>
                  <a:srgbClr val="FFFFFF"/>
                </a:solidFill>
                <a:latin typeface="Prompt SemiBold"/>
                <a:ea typeface="Prompt SemiBold"/>
                <a:cs typeface="Prompt SemiBold"/>
                <a:sym typeface="Prompt SemiBold"/>
              </a:endParaRPr>
            </a:p>
          </p:txBody>
        </p:sp>
      </p:grpSp>
      <p:sp>
        <p:nvSpPr>
          <p:cNvPr id="3" name="TextBox 2"/>
          <p:cNvSpPr txBox="1"/>
          <p:nvPr/>
        </p:nvSpPr>
        <p:spPr>
          <a:xfrm>
            <a:off x="462100" y="5983839"/>
            <a:ext cx="6356137" cy="430887"/>
          </a:xfrm>
          <a:prstGeom prst="rect">
            <a:avLst/>
          </a:prstGeom>
          <a:noFill/>
        </p:spPr>
        <p:txBody>
          <a:bodyPr wrap="square" rtlCol="0">
            <a:spAutoFit/>
          </a:bodyPr>
          <a:lstStyle/>
          <a:p>
            <a:r>
              <a:rPr lang="en-GB" sz="1100" dirty="0" smtClean="0">
                <a:solidFill>
                  <a:srgbClr val="595959"/>
                </a:solidFill>
                <a:latin typeface="Raleway" panose="020B0604020202020204" charset="0"/>
              </a:rPr>
              <a:t>Plenary: Pupils complete a post-it note</a:t>
            </a:r>
          </a:p>
          <a:p>
            <a:r>
              <a:rPr lang="en-GB" sz="1100" dirty="0" smtClean="0">
                <a:solidFill>
                  <a:srgbClr val="595959"/>
                </a:solidFill>
                <a:latin typeface="Raleway" panose="020B0604020202020204" charset="0"/>
              </a:rPr>
              <a:t>Why is it important that all girls get the change to get an education until the age of 16?</a:t>
            </a:r>
            <a:endParaRPr lang="en-GB" sz="1100" dirty="0">
              <a:solidFill>
                <a:srgbClr val="595959"/>
              </a:solidFill>
              <a:latin typeface="Raleway" panose="020B0604020202020204" charset="0"/>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2337174" y="1323234"/>
            <a:ext cx="6286501" cy="6076056"/>
            <a:chOff x="2048310" y="423908"/>
            <a:chExt cx="7041949" cy="6632482"/>
          </a:xfrm>
        </p:grpSpPr>
        <p:pic>
          <p:nvPicPr>
            <p:cNvPr id="10"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663408" y="4970469"/>
              <a:ext cx="3422392" cy="20859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663408" y="2697189"/>
              <a:ext cx="3422392" cy="20859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667867" y="423908"/>
              <a:ext cx="3422392" cy="20859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048310" y="4970469"/>
              <a:ext cx="3422392" cy="20859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048310" y="2697189"/>
              <a:ext cx="3422392" cy="20859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052769" y="423908"/>
              <a:ext cx="3422392" cy="20859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21" name="Group 20"/>
          <p:cNvGrpSpPr/>
          <p:nvPr/>
        </p:nvGrpSpPr>
        <p:grpSpPr>
          <a:xfrm>
            <a:off x="364325" y="290950"/>
            <a:ext cx="9872150" cy="776917"/>
            <a:chOff x="364325" y="290950"/>
            <a:chExt cx="9872150" cy="776917"/>
          </a:xfrm>
        </p:grpSpPr>
        <p:pic>
          <p:nvPicPr>
            <p:cNvPr id="22" name="Google Shape;67;p14"/>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23" name="Google Shape;83;p14"/>
            <p:cNvSpPr/>
            <p:nvPr/>
          </p:nvSpPr>
          <p:spPr>
            <a:xfrm rot="10800000" flipH="1">
              <a:off x="428825" y="1016567"/>
              <a:ext cx="6500700" cy="51300"/>
            </a:xfrm>
            <a:prstGeom prst="rect">
              <a:avLst/>
            </a:prstGeom>
            <a:solidFill>
              <a:srgbClr val="8615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85;p14"/>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smtClean="0">
                  <a:solidFill>
                    <a:srgbClr val="595959"/>
                  </a:solidFill>
                  <a:latin typeface="Prompt"/>
                  <a:ea typeface="Prompt"/>
                  <a:cs typeface="Prompt"/>
                  <a:sym typeface="Prompt"/>
                </a:rPr>
                <a:t>LESSON 4</a:t>
              </a:r>
              <a:endParaRPr sz="2200" b="1" dirty="0">
                <a:solidFill>
                  <a:srgbClr val="595959"/>
                </a:solidFill>
                <a:latin typeface="Prompt"/>
                <a:ea typeface="Prompt"/>
                <a:cs typeface="Prompt"/>
                <a:sym typeface="Prompt"/>
              </a:endParaRPr>
            </a:p>
          </p:txBody>
        </p:sp>
        <p:sp>
          <p:nvSpPr>
            <p:cNvPr id="25" name="Google Shape;90;p14"/>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861533"/>
                  </a:solidFill>
                  <a:latin typeface="Prompt"/>
                  <a:ea typeface="Prompt"/>
                  <a:cs typeface="Prompt"/>
                  <a:sym typeface="Prompt"/>
                </a:rPr>
                <a:t>// </a:t>
              </a:r>
              <a:r>
                <a:rPr lang="it" b="1" dirty="0" smtClean="0">
                  <a:solidFill>
                    <a:srgbClr val="861533"/>
                  </a:solidFill>
                  <a:latin typeface="Prompt"/>
                  <a:ea typeface="Prompt"/>
                  <a:cs typeface="Prompt"/>
                  <a:sym typeface="Prompt"/>
                </a:rPr>
                <a:t>GENDER</a:t>
              </a:r>
              <a:r>
                <a:rPr lang="it" sz="1400" b="1" i="0" u="none" strike="noStrike" cap="none" dirty="0" smtClean="0">
                  <a:solidFill>
                    <a:srgbClr val="861533"/>
                  </a:solidFill>
                  <a:latin typeface="Prompt"/>
                  <a:ea typeface="Prompt"/>
                  <a:cs typeface="Prompt"/>
                  <a:sym typeface="Prompt"/>
                </a:rPr>
                <a:t> </a:t>
              </a:r>
              <a:r>
                <a:rPr lang="it" sz="1400" b="1" i="0" u="none" strike="noStrike" cap="none" dirty="0">
                  <a:solidFill>
                    <a:srgbClr val="861533"/>
                  </a:solidFill>
                  <a:latin typeface="Prompt"/>
                  <a:ea typeface="Prompt"/>
                  <a:cs typeface="Prompt"/>
                  <a:sym typeface="Prompt"/>
                </a:rPr>
                <a:t>//</a:t>
              </a:r>
              <a:endParaRPr sz="1400" b="0" i="0" u="none" strike="noStrike" cap="none" dirty="0">
                <a:solidFill>
                  <a:srgbClr val="861533"/>
                </a:solidFil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861533"/>
                  </a:solidFill>
                  <a:latin typeface="Prompt"/>
                  <a:ea typeface="Prompt"/>
                  <a:cs typeface="Prompt"/>
                  <a:sym typeface="Prompt"/>
                </a:rPr>
                <a:t>Teaching Learning Unit</a:t>
              </a:r>
              <a:endParaRPr sz="1400" b="0" i="0" u="none" strike="noStrike" cap="none" dirty="0">
                <a:solidFill>
                  <a:srgbClr val="861533"/>
                </a:solidFill>
                <a:sym typeface="Arial"/>
              </a:endParaRPr>
            </a:p>
          </p:txBody>
        </p:sp>
      </p:grpSp>
    </p:spTree>
    <p:extLst>
      <p:ext uri="{BB962C8B-B14F-4D97-AF65-F5344CB8AC3E}">
        <p14:creationId xmlns:p14="http://schemas.microsoft.com/office/powerpoint/2010/main" val="391751766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54306" y="4384537"/>
            <a:ext cx="3884412" cy="3024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29335" y="4312824"/>
            <a:ext cx="4036719" cy="3167646"/>
          </a:xfrm>
          <a:prstGeom prst="rect">
            <a:avLst/>
          </a:prstGeom>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719249" y="1114436"/>
            <a:ext cx="2263475" cy="3198388"/>
          </a:xfrm>
          <a:prstGeom prst="rect">
            <a:avLst/>
          </a:prstGeom>
        </p:spPr>
      </p:pic>
      <p:pic>
        <p:nvPicPr>
          <p:cNvPr id="6" name="Picture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422105" y="1114436"/>
            <a:ext cx="3831802" cy="3043590"/>
          </a:xfrm>
          <a:prstGeom prst="rect">
            <a:avLst/>
          </a:prstGeom>
        </p:spPr>
      </p:pic>
      <p:grpSp>
        <p:nvGrpSpPr>
          <p:cNvPr id="12" name="Group 11"/>
          <p:cNvGrpSpPr/>
          <p:nvPr/>
        </p:nvGrpSpPr>
        <p:grpSpPr>
          <a:xfrm>
            <a:off x="364325" y="290950"/>
            <a:ext cx="9872150" cy="776917"/>
            <a:chOff x="364325" y="290950"/>
            <a:chExt cx="9872150" cy="776917"/>
          </a:xfrm>
        </p:grpSpPr>
        <p:pic>
          <p:nvPicPr>
            <p:cNvPr id="13" name="Google Shape;67;p14"/>
            <p:cNvPicPr preferRelativeResize="0"/>
            <p:nvPr/>
          </p:nvPicPr>
          <p:blipFill rotWithShape="1">
            <a:blip r:embed="rId7">
              <a:alphaModFix/>
            </a:blip>
            <a:srcRect/>
            <a:stretch/>
          </p:blipFill>
          <p:spPr>
            <a:xfrm>
              <a:off x="8623675" y="322925"/>
              <a:ext cx="1612800" cy="522667"/>
            </a:xfrm>
            <a:prstGeom prst="rect">
              <a:avLst/>
            </a:prstGeom>
            <a:noFill/>
            <a:ln>
              <a:noFill/>
            </a:ln>
          </p:spPr>
        </p:pic>
        <p:sp>
          <p:nvSpPr>
            <p:cNvPr id="14" name="Google Shape;83;p14"/>
            <p:cNvSpPr/>
            <p:nvPr/>
          </p:nvSpPr>
          <p:spPr>
            <a:xfrm rot="10800000" flipH="1">
              <a:off x="428825" y="1016567"/>
              <a:ext cx="6500700" cy="51300"/>
            </a:xfrm>
            <a:prstGeom prst="rect">
              <a:avLst/>
            </a:prstGeom>
            <a:solidFill>
              <a:srgbClr val="8615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85;p14"/>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smtClean="0">
                  <a:solidFill>
                    <a:srgbClr val="595959"/>
                  </a:solidFill>
                  <a:latin typeface="Prompt"/>
                  <a:ea typeface="Prompt"/>
                  <a:cs typeface="Prompt"/>
                  <a:sym typeface="Prompt"/>
                </a:rPr>
                <a:t>LESSON 4</a:t>
              </a:r>
              <a:endParaRPr sz="2200" b="1" dirty="0">
                <a:solidFill>
                  <a:srgbClr val="595959"/>
                </a:solidFill>
                <a:latin typeface="Prompt"/>
                <a:ea typeface="Prompt"/>
                <a:cs typeface="Prompt"/>
                <a:sym typeface="Prompt"/>
              </a:endParaRPr>
            </a:p>
          </p:txBody>
        </p:sp>
        <p:sp>
          <p:nvSpPr>
            <p:cNvPr id="16" name="Google Shape;90;p14"/>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861533"/>
                  </a:solidFill>
                  <a:latin typeface="Prompt"/>
                  <a:ea typeface="Prompt"/>
                  <a:cs typeface="Prompt"/>
                  <a:sym typeface="Prompt"/>
                </a:rPr>
                <a:t>// </a:t>
              </a:r>
              <a:r>
                <a:rPr lang="it" b="1" dirty="0" smtClean="0">
                  <a:solidFill>
                    <a:srgbClr val="861533"/>
                  </a:solidFill>
                  <a:latin typeface="Prompt"/>
                  <a:ea typeface="Prompt"/>
                  <a:cs typeface="Prompt"/>
                  <a:sym typeface="Prompt"/>
                </a:rPr>
                <a:t>GENDER</a:t>
              </a:r>
              <a:r>
                <a:rPr lang="it" sz="1400" b="1" i="0" u="none" strike="noStrike" cap="none" dirty="0" smtClean="0">
                  <a:solidFill>
                    <a:srgbClr val="861533"/>
                  </a:solidFill>
                  <a:latin typeface="Prompt"/>
                  <a:ea typeface="Prompt"/>
                  <a:cs typeface="Prompt"/>
                  <a:sym typeface="Prompt"/>
                </a:rPr>
                <a:t> </a:t>
              </a:r>
              <a:r>
                <a:rPr lang="it" sz="1400" b="1" i="0" u="none" strike="noStrike" cap="none" dirty="0">
                  <a:solidFill>
                    <a:srgbClr val="861533"/>
                  </a:solidFill>
                  <a:latin typeface="Prompt"/>
                  <a:ea typeface="Prompt"/>
                  <a:cs typeface="Prompt"/>
                  <a:sym typeface="Prompt"/>
                </a:rPr>
                <a:t>//</a:t>
              </a:r>
              <a:endParaRPr sz="1400" b="0" i="0" u="none" strike="noStrike" cap="none" dirty="0">
                <a:solidFill>
                  <a:srgbClr val="861533"/>
                </a:solidFil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861533"/>
                  </a:solidFill>
                  <a:latin typeface="Prompt"/>
                  <a:ea typeface="Prompt"/>
                  <a:cs typeface="Prompt"/>
                  <a:sym typeface="Prompt"/>
                </a:rPr>
                <a:t>Teaching Learning Unit</a:t>
              </a:r>
              <a:endParaRPr sz="1400" b="0" i="0" u="none" strike="noStrike" cap="none" dirty="0">
                <a:solidFill>
                  <a:srgbClr val="861533"/>
                </a:solidFill>
                <a:sym typeface="Arial"/>
              </a:endParaRPr>
            </a:p>
          </p:txBody>
        </p:sp>
      </p:grpSp>
    </p:spTree>
    <p:extLst>
      <p:ext uri="{BB962C8B-B14F-4D97-AF65-F5344CB8AC3E}">
        <p14:creationId xmlns:p14="http://schemas.microsoft.com/office/powerpoint/2010/main" val="186382031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utoShape 4" descr="Image result for map of the continents of the world colouring template"/>
          <p:cNvSpPr>
            <a:spLocks noChangeAspect="1" noChangeArrowheads="1"/>
          </p:cNvSpPr>
          <p:nvPr/>
        </p:nvSpPr>
        <p:spPr bwMode="auto">
          <a:xfrm>
            <a:off x="434742" y="-159244"/>
            <a:ext cx="251989" cy="335987"/>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100796" tIns="50398" rIns="100796" bIns="50398" numCol="1" anchor="t" anchorCtr="0" compatLnSpc="1">
            <a:prstTxWarp prst="textNoShape">
              <a:avLst/>
            </a:prstTxWarp>
          </a:bodyPr>
          <a:lstStyle/>
          <a:p>
            <a:endParaRPr lang="en-GB" sz="1543"/>
          </a:p>
        </p:txBody>
      </p:sp>
      <p:sp>
        <p:nvSpPr>
          <p:cNvPr id="7" name="AutoShape 6" descr="Image result for malala quotes"/>
          <p:cNvSpPr>
            <a:spLocks noChangeAspect="1" noChangeArrowheads="1"/>
          </p:cNvSpPr>
          <p:nvPr/>
        </p:nvSpPr>
        <p:spPr bwMode="auto">
          <a:xfrm>
            <a:off x="560737" y="8750"/>
            <a:ext cx="251989" cy="335987"/>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100796" tIns="50398" rIns="100796" bIns="50398" numCol="1" anchor="t" anchorCtr="0" compatLnSpc="1">
            <a:prstTxWarp prst="textNoShape">
              <a:avLst/>
            </a:prstTxWarp>
          </a:bodyPr>
          <a:lstStyle/>
          <a:p>
            <a:endParaRPr lang="en-GB" sz="1543"/>
          </a:p>
        </p:txBody>
      </p:sp>
      <p:pic>
        <p:nvPicPr>
          <p:cNvPr id="10" name="Picture 9"/>
          <p:cNvPicPr>
            <a:picLocks noChangeAspect="1"/>
          </p:cNvPicPr>
          <p:nvPr/>
        </p:nvPicPr>
        <p:blipFill>
          <a:blip r:embed="rId3"/>
          <a:stretch>
            <a:fillRect/>
          </a:stretch>
        </p:blipFill>
        <p:spPr>
          <a:xfrm>
            <a:off x="4806354" y="4097339"/>
            <a:ext cx="4913187" cy="3083161"/>
          </a:xfrm>
          <a:prstGeom prst="rect">
            <a:avLst/>
          </a:prstGeom>
        </p:spPr>
      </p:pic>
      <p:pic>
        <p:nvPicPr>
          <p:cNvPr id="12" name="Picture 2" descr="http://d3soxcs9eo85xz.cloudfront.net/sites/default/files/imagecache/poster/malala_blog_size.jpg"/>
          <p:cNvPicPr>
            <a:picLocks noChangeAspect="1" noChangeArrowheads="1"/>
          </p:cNvPicPr>
          <p:nvPr/>
        </p:nvPicPr>
        <p:blipFill>
          <a:blip r:embed="rId4"/>
          <a:srcRect/>
          <a:stretch>
            <a:fillRect/>
          </a:stretch>
        </p:blipFill>
        <p:spPr bwMode="auto">
          <a:xfrm>
            <a:off x="812726" y="1810912"/>
            <a:ext cx="3730648" cy="4572854"/>
          </a:xfrm>
          <a:prstGeom prst="rect">
            <a:avLst/>
          </a:prstGeom>
          <a:noFill/>
          <a:ln w="9525">
            <a:noFill/>
            <a:miter lim="800000"/>
            <a:headEnd/>
            <a:tailEnd/>
          </a:ln>
        </p:spPr>
      </p:pic>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43057" y="1190207"/>
            <a:ext cx="5039783" cy="2834878"/>
          </a:xfrm>
          <a:prstGeom prst="rect">
            <a:avLst/>
          </a:prstGeom>
        </p:spPr>
      </p:pic>
      <p:grpSp>
        <p:nvGrpSpPr>
          <p:cNvPr id="16" name="Group 15"/>
          <p:cNvGrpSpPr/>
          <p:nvPr/>
        </p:nvGrpSpPr>
        <p:grpSpPr>
          <a:xfrm>
            <a:off x="364325" y="290950"/>
            <a:ext cx="9872150" cy="776917"/>
            <a:chOff x="364325" y="290950"/>
            <a:chExt cx="9872150" cy="776917"/>
          </a:xfrm>
        </p:grpSpPr>
        <p:pic>
          <p:nvPicPr>
            <p:cNvPr id="17" name="Google Shape;67;p14"/>
            <p:cNvPicPr preferRelativeResize="0"/>
            <p:nvPr/>
          </p:nvPicPr>
          <p:blipFill rotWithShape="1">
            <a:blip r:embed="rId6">
              <a:alphaModFix/>
            </a:blip>
            <a:srcRect/>
            <a:stretch/>
          </p:blipFill>
          <p:spPr>
            <a:xfrm>
              <a:off x="8623675" y="322925"/>
              <a:ext cx="1612800" cy="522667"/>
            </a:xfrm>
            <a:prstGeom prst="rect">
              <a:avLst/>
            </a:prstGeom>
            <a:noFill/>
            <a:ln>
              <a:noFill/>
            </a:ln>
          </p:spPr>
        </p:pic>
        <p:sp>
          <p:nvSpPr>
            <p:cNvPr id="18" name="Google Shape;83;p14"/>
            <p:cNvSpPr/>
            <p:nvPr/>
          </p:nvSpPr>
          <p:spPr>
            <a:xfrm rot="10800000" flipH="1">
              <a:off x="428825" y="1016567"/>
              <a:ext cx="6500700" cy="51300"/>
            </a:xfrm>
            <a:prstGeom prst="rect">
              <a:avLst/>
            </a:prstGeom>
            <a:solidFill>
              <a:srgbClr val="8615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85;p14"/>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smtClean="0">
                  <a:solidFill>
                    <a:srgbClr val="595959"/>
                  </a:solidFill>
                  <a:latin typeface="Prompt"/>
                  <a:ea typeface="Prompt"/>
                  <a:cs typeface="Prompt"/>
                  <a:sym typeface="Prompt"/>
                </a:rPr>
                <a:t>LESSON 4</a:t>
              </a:r>
              <a:endParaRPr sz="2200" b="1" dirty="0">
                <a:solidFill>
                  <a:srgbClr val="595959"/>
                </a:solidFill>
                <a:latin typeface="Prompt"/>
                <a:ea typeface="Prompt"/>
                <a:cs typeface="Prompt"/>
                <a:sym typeface="Prompt"/>
              </a:endParaRPr>
            </a:p>
          </p:txBody>
        </p:sp>
        <p:sp>
          <p:nvSpPr>
            <p:cNvPr id="20" name="Google Shape;90;p14"/>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861533"/>
                  </a:solidFill>
                  <a:latin typeface="Prompt"/>
                  <a:ea typeface="Prompt"/>
                  <a:cs typeface="Prompt"/>
                  <a:sym typeface="Prompt"/>
                </a:rPr>
                <a:t>// </a:t>
              </a:r>
              <a:r>
                <a:rPr lang="it" b="1" dirty="0" smtClean="0">
                  <a:solidFill>
                    <a:srgbClr val="861533"/>
                  </a:solidFill>
                  <a:latin typeface="Prompt"/>
                  <a:ea typeface="Prompt"/>
                  <a:cs typeface="Prompt"/>
                  <a:sym typeface="Prompt"/>
                </a:rPr>
                <a:t>GENDER</a:t>
              </a:r>
              <a:r>
                <a:rPr lang="it" sz="1400" b="1" i="0" u="none" strike="noStrike" cap="none" dirty="0" smtClean="0">
                  <a:solidFill>
                    <a:srgbClr val="861533"/>
                  </a:solidFill>
                  <a:latin typeface="Prompt"/>
                  <a:ea typeface="Prompt"/>
                  <a:cs typeface="Prompt"/>
                  <a:sym typeface="Prompt"/>
                </a:rPr>
                <a:t> </a:t>
              </a:r>
              <a:r>
                <a:rPr lang="it" sz="1400" b="1" i="0" u="none" strike="noStrike" cap="none" dirty="0">
                  <a:solidFill>
                    <a:srgbClr val="861533"/>
                  </a:solidFill>
                  <a:latin typeface="Prompt"/>
                  <a:ea typeface="Prompt"/>
                  <a:cs typeface="Prompt"/>
                  <a:sym typeface="Prompt"/>
                </a:rPr>
                <a:t>//</a:t>
              </a:r>
              <a:endParaRPr sz="1400" b="0" i="0" u="none" strike="noStrike" cap="none" dirty="0">
                <a:solidFill>
                  <a:srgbClr val="861533"/>
                </a:solidFil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861533"/>
                  </a:solidFill>
                  <a:latin typeface="Prompt"/>
                  <a:ea typeface="Prompt"/>
                  <a:cs typeface="Prompt"/>
                  <a:sym typeface="Prompt"/>
                </a:rPr>
                <a:t>Teaching Learning Unit</a:t>
              </a:r>
              <a:endParaRPr sz="1400" b="0" i="0" u="none" strike="noStrike" cap="none" dirty="0">
                <a:solidFill>
                  <a:srgbClr val="861533"/>
                </a:solidFill>
                <a:sym typeface="Arial"/>
              </a:endParaRPr>
            </a:p>
          </p:txBody>
        </p:sp>
      </p:grpSp>
    </p:spTree>
    <p:extLst>
      <p:ext uri="{BB962C8B-B14F-4D97-AF65-F5344CB8AC3E}">
        <p14:creationId xmlns:p14="http://schemas.microsoft.com/office/powerpoint/2010/main" val="39217958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93815" y="1129542"/>
            <a:ext cx="7962899" cy="1346957"/>
          </a:xfrm>
        </p:spPr>
        <p:txBody>
          <a:bodyPr>
            <a:noAutofit/>
          </a:bodyPr>
          <a:lstStyle/>
          <a:p>
            <a:pPr algn="ctr"/>
            <a:r>
              <a:rPr lang="en-GB" sz="2800" b="1" dirty="0">
                <a:solidFill>
                  <a:srgbClr val="595959"/>
                </a:solidFill>
                <a:latin typeface="Raleway" panose="020B0604020202020204" charset="0"/>
              </a:rPr>
              <a:t>Linking  the </a:t>
            </a:r>
            <a:r>
              <a:rPr lang="en-GB" sz="2800" b="1" dirty="0" smtClean="0">
                <a:solidFill>
                  <a:srgbClr val="595959"/>
                </a:solidFill>
                <a:latin typeface="Raleway" panose="020B0604020202020204" charset="0"/>
              </a:rPr>
              <a:t>Sustainable Development Goals to </a:t>
            </a:r>
            <a:r>
              <a:rPr lang="en-GB" sz="2800" b="1" dirty="0">
                <a:solidFill>
                  <a:srgbClr val="595959"/>
                </a:solidFill>
                <a:latin typeface="Raleway" panose="020B0604020202020204" charset="0"/>
              </a:rPr>
              <a:t>E</a:t>
            </a:r>
            <a:r>
              <a:rPr lang="en-GB" sz="2800" b="1" dirty="0" smtClean="0">
                <a:solidFill>
                  <a:srgbClr val="595959"/>
                </a:solidFill>
                <a:latin typeface="Raleway" panose="020B0604020202020204" charset="0"/>
              </a:rPr>
              <a:t>ducation</a:t>
            </a:r>
            <a:endParaRPr lang="en-GB" sz="2800" dirty="0">
              <a:solidFill>
                <a:srgbClr val="595959"/>
              </a:solidFill>
              <a:latin typeface="Raleway" panose="020B0604020202020204" charset="0"/>
            </a:endParaRPr>
          </a:p>
        </p:txBody>
      </p:sp>
      <p:grpSp>
        <p:nvGrpSpPr>
          <p:cNvPr id="4" name="Group 3"/>
          <p:cNvGrpSpPr/>
          <p:nvPr/>
        </p:nvGrpSpPr>
        <p:grpSpPr>
          <a:xfrm>
            <a:off x="3698268" y="2979261"/>
            <a:ext cx="2517433" cy="3744331"/>
            <a:chOff x="583377" y="306578"/>
            <a:chExt cx="3889399" cy="2203252"/>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3377" y="306578"/>
              <a:ext cx="3889399" cy="2203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6"/>
            <p:cNvSpPr/>
            <p:nvPr/>
          </p:nvSpPr>
          <p:spPr>
            <a:xfrm>
              <a:off x="916087" y="446067"/>
              <a:ext cx="3239187" cy="1747643"/>
            </a:xfrm>
            <a:prstGeom prst="rect">
              <a:avLst/>
            </a:prstGeom>
          </p:spPr>
          <p:txBody>
            <a:bodyPr wrap="square">
              <a:spAutoFit/>
            </a:bodyPr>
            <a:lstStyle/>
            <a:p>
              <a:r>
                <a:rPr lang="en-GB" sz="1700" b="1" dirty="0">
                  <a:latin typeface="Raleway" panose="020B0604020202020204" charset="0"/>
                </a:rPr>
                <a:t>Goal No Hunger </a:t>
              </a:r>
            </a:p>
            <a:p>
              <a:r>
                <a:rPr lang="en-GB" sz="1700" dirty="0">
                  <a:latin typeface="Raleway" panose="020B0604020202020204" charset="0"/>
                </a:rPr>
                <a:t>There’s strong evidence that a mother’s education improves her children’s nutrition, especially as she seeks higher levels of schooling.</a:t>
              </a:r>
            </a:p>
          </p:txBody>
        </p:sp>
      </p:grpSp>
      <p:grpSp>
        <p:nvGrpSpPr>
          <p:cNvPr id="3" name="Group 2"/>
          <p:cNvGrpSpPr/>
          <p:nvPr/>
        </p:nvGrpSpPr>
        <p:grpSpPr>
          <a:xfrm>
            <a:off x="168722" y="2033313"/>
            <a:ext cx="3301169" cy="5381627"/>
            <a:chOff x="-719482" y="1585221"/>
            <a:chExt cx="3301169" cy="5381627"/>
          </a:xfrm>
        </p:grpSpPr>
        <p:pic>
          <p:nvPicPr>
            <p:cNvPr id="102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5400000">
              <a:off x="-1800571" y="2666310"/>
              <a:ext cx="5381627" cy="3219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Rectangle 9"/>
            <p:cNvSpPr/>
            <p:nvPr/>
          </p:nvSpPr>
          <p:spPr>
            <a:xfrm>
              <a:off x="-96475" y="1871873"/>
              <a:ext cx="2678162" cy="5062924"/>
            </a:xfrm>
            <a:prstGeom prst="rect">
              <a:avLst/>
            </a:prstGeom>
          </p:spPr>
          <p:txBody>
            <a:bodyPr wrap="square">
              <a:spAutoFit/>
            </a:bodyPr>
            <a:lstStyle/>
            <a:p>
              <a:r>
                <a:rPr lang="en-GB" sz="1700" b="1" dirty="0" smtClean="0">
                  <a:latin typeface="Raleway" panose="020B0604020202020204" charset="0"/>
                </a:rPr>
                <a:t>Goal No Hunger </a:t>
              </a:r>
            </a:p>
            <a:p>
              <a:r>
                <a:rPr lang="en-GB" sz="1700" dirty="0" smtClean="0">
                  <a:latin typeface="Raleway" panose="020B0604020202020204" charset="0"/>
                </a:rPr>
                <a:t>The most recent UNESCO research in 2013 shows that there are approximately 47 million children in low-income countries who are stunted as a result of malnutrition in early childhood. If all mothers in those countries had a primary education, 1.7 million children would be saved from stunting. If those mothers had a secondary education, 12.2 million children would be saved from stunting.</a:t>
              </a:r>
              <a:endParaRPr lang="en-GB" sz="1700" dirty="0">
                <a:latin typeface="Raleway" panose="020B0604020202020204" charset="0"/>
              </a:endParaRPr>
            </a:p>
          </p:txBody>
        </p:sp>
      </p:grpSp>
      <p:grpSp>
        <p:nvGrpSpPr>
          <p:cNvPr id="5" name="Group 4"/>
          <p:cNvGrpSpPr/>
          <p:nvPr/>
        </p:nvGrpSpPr>
        <p:grpSpPr>
          <a:xfrm>
            <a:off x="6444079" y="1134151"/>
            <a:ext cx="3994941" cy="6746917"/>
            <a:chOff x="6139659" y="306578"/>
            <a:chExt cx="4074379" cy="7264016"/>
          </a:xfrm>
        </p:grpSpPr>
        <p:pic>
          <p:nvPicPr>
            <p:cNvPr id="9"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10800000">
              <a:off x="6139659" y="306578"/>
              <a:ext cx="4074379" cy="67276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Rectangle 10"/>
            <p:cNvSpPr/>
            <p:nvPr/>
          </p:nvSpPr>
          <p:spPr>
            <a:xfrm>
              <a:off x="6524137" y="1274654"/>
              <a:ext cx="3606624" cy="6295940"/>
            </a:xfrm>
            <a:prstGeom prst="rect">
              <a:avLst/>
            </a:prstGeom>
          </p:spPr>
          <p:txBody>
            <a:bodyPr wrap="square">
              <a:spAutoFit/>
            </a:bodyPr>
            <a:lstStyle/>
            <a:p>
              <a:r>
                <a:rPr lang="en-GB" sz="1700" b="1" dirty="0">
                  <a:latin typeface="Raleway" panose="020B0604020202020204" charset="0"/>
                </a:rPr>
                <a:t>Goal Good Health</a:t>
              </a:r>
            </a:p>
            <a:p>
              <a:r>
                <a:rPr lang="en-GB" sz="1700" dirty="0">
                  <a:latin typeface="Raleway" panose="020B0604020202020204" charset="0"/>
                </a:rPr>
                <a:t>When mothers are educated, even at the most primary level, they are more likely to be well informed </a:t>
              </a:r>
            </a:p>
            <a:p>
              <a:r>
                <a:rPr lang="en-GB" sz="1700" dirty="0">
                  <a:latin typeface="Raleway" panose="020B0604020202020204" charset="0"/>
                </a:rPr>
                <a:t>about various diseases and take steps to prevent them. UNESCO reports that each extra year of a mother’s schooling reduces the probability of infant mortality by as much as 10% and that a child whose mother can read is 50% more likely to live past age five. </a:t>
              </a:r>
            </a:p>
            <a:p>
              <a:endParaRPr lang="en-GB" sz="1700" dirty="0">
                <a:latin typeface="Raleway" panose="020B0604020202020204" charset="0"/>
              </a:endParaRPr>
            </a:p>
            <a:p>
              <a:r>
                <a:rPr lang="en-GB" sz="1700" dirty="0">
                  <a:latin typeface="Raleway" panose="020B0604020202020204" charset="0"/>
                </a:rPr>
                <a:t>A study in the journal Lancet also showed that four million child deaths have been prevented over the past four decades thanks to the global increase in women’s education.</a:t>
              </a:r>
            </a:p>
            <a:p>
              <a:endParaRPr lang="en-GB" sz="1700" dirty="0">
                <a:latin typeface="Raleway" panose="020B0604020202020204" charset="0"/>
              </a:endParaRPr>
            </a:p>
            <a:p>
              <a:endParaRPr lang="en-GB" sz="1700" dirty="0">
                <a:latin typeface="Raleway" panose="020B0604020202020204" charset="0"/>
              </a:endParaRPr>
            </a:p>
          </p:txBody>
        </p:sp>
      </p:grpSp>
      <p:grpSp>
        <p:nvGrpSpPr>
          <p:cNvPr id="17" name="Group 16"/>
          <p:cNvGrpSpPr/>
          <p:nvPr/>
        </p:nvGrpSpPr>
        <p:grpSpPr>
          <a:xfrm>
            <a:off x="364325" y="290950"/>
            <a:ext cx="9872150" cy="776917"/>
            <a:chOff x="364325" y="290950"/>
            <a:chExt cx="9872150" cy="776917"/>
          </a:xfrm>
        </p:grpSpPr>
        <p:pic>
          <p:nvPicPr>
            <p:cNvPr id="18" name="Google Shape;67;p14"/>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9" name="Google Shape;83;p14"/>
            <p:cNvSpPr/>
            <p:nvPr/>
          </p:nvSpPr>
          <p:spPr>
            <a:xfrm rot="10800000" flipH="1">
              <a:off x="428825" y="1016567"/>
              <a:ext cx="6500700" cy="51300"/>
            </a:xfrm>
            <a:prstGeom prst="rect">
              <a:avLst/>
            </a:prstGeom>
            <a:solidFill>
              <a:srgbClr val="8615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85;p14"/>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smtClean="0">
                  <a:solidFill>
                    <a:srgbClr val="595959"/>
                  </a:solidFill>
                  <a:latin typeface="Prompt"/>
                  <a:ea typeface="Prompt"/>
                  <a:cs typeface="Prompt"/>
                  <a:sym typeface="Prompt"/>
                </a:rPr>
                <a:t>LESSON 4</a:t>
              </a:r>
              <a:endParaRPr sz="2200" b="1" dirty="0">
                <a:solidFill>
                  <a:srgbClr val="595959"/>
                </a:solidFill>
                <a:latin typeface="Prompt"/>
                <a:ea typeface="Prompt"/>
                <a:cs typeface="Prompt"/>
                <a:sym typeface="Prompt"/>
              </a:endParaRPr>
            </a:p>
          </p:txBody>
        </p:sp>
        <p:sp>
          <p:nvSpPr>
            <p:cNvPr id="21" name="Google Shape;90;p14"/>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861533"/>
                  </a:solidFill>
                  <a:latin typeface="Prompt"/>
                  <a:ea typeface="Prompt"/>
                  <a:cs typeface="Prompt"/>
                  <a:sym typeface="Prompt"/>
                </a:rPr>
                <a:t>// </a:t>
              </a:r>
              <a:r>
                <a:rPr lang="it" b="1" dirty="0" smtClean="0">
                  <a:solidFill>
                    <a:srgbClr val="861533"/>
                  </a:solidFill>
                  <a:latin typeface="Prompt"/>
                  <a:ea typeface="Prompt"/>
                  <a:cs typeface="Prompt"/>
                  <a:sym typeface="Prompt"/>
                </a:rPr>
                <a:t>GENDER</a:t>
              </a:r>
              <a:r>
                <a:rPr lang="it" sz="1400" b="1" i="0" u="none" strike="noStrike" cap="none" dirty="0" smtClean="0">
                  <a:solidFill>
                    <a:srgbClr val="861533"/>
                  </a:solidFill>
                  <a:latin typeface="Prompt"/>
                  <a:ea typeface="Prompt"/>
                  <a:cs typeface="Prompt"/>
                  <a:sym typeface="Prompt"/>
                </a:rPr>
                <a:t> </a:t>
              </a:r>
              <a:r>
                <a:rPr lang="it" sz="1400" b="1" i="0" u="none" strike="noStrike" cap="none" dirty="0">
                  <a:solidFill>
                    <a:srgbClr val="861533"/>
                  </a:solidFill>
                  <a:latin typeface="Prompt"/>
                  <a:ea typeface="Prompt"/>
                  <a:cs typeface="Prompt"/>
                  <a:sym typeface="Prompt"/>
                </a:rPr>
                <a:t>//</a:t>
              </a:r>
              <a:endParaRPr sz="1400" b="0" i="0" u="none" strike="noStrike" cap="none" dirty="0">
                <a:solidFill>
                  <a:srgbClr val="861533"/>
                </a:solidFil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861533"/>
                  </a:solidFill>
                  <a:latin typeface="Prompt"/>
                  <a:ea typeface="Prompt"/>
                  <a:cs typeface="Prompt"/>
                  <a:sym typeface="Prompt"/>
                </a:rPr>
                <a:t>Teaching Learning Unit</a:t>
              </a:r>
              <a:endParaRPr sz="1400" b="0" i="0" u="none" strike="noStrike" cap="none" dirty="0">
                <a:solidFill>
                  <a:srgbClr val="861533"/>
                </a:solidFill>
                <a:sym typeface="Arial"/>
              </a:endParaRPr>
            </a:p>
          </p:txBody>
        </p:sp>
      </p:grpSp>
    </p:spTree>
    <p:extLst>
      <p:ext uri="{BB962C8B-B14F-4D97-AF65-F5344CB8AC3E}">
        <p14:creationId xmlns:p14="http://schemas.microsoft.com/office/powerpoint/2010/main" val="389716290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3817" y="1213402"/>
            <a:ext cx="4905175" cy="28971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42943" y="1414767"/>
            <a:ext cx="3709444" cy="2854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6"/>
          <p:cNvSpPr/>
          <p:nvPr/>
        </p:nvSpPr>
        <p:spPr>
          <a:xfrm>
            <a:off x="6339241" y="1629466"/>
            <a:ext cx="3413146" cy="2229265"/>
          </a:xfrm>
          <a:prstGeom prst="rect">
            <a:avLst/>
          </a:prstGeom>
        </p:spPr>
        <p:txBody>
          <a:bodyPr wrap="square">
            <a:spAutoFit/>
          </a:bodyPr>
          <a:lstStyle/>
          <a:p>
            <a:r>
              <a:rPr lang="en-GB" sz="1543" b="1" dirty="0">
                <a:solidFill>
                  <a:srgbClr val="595959"/>
                </a:solidFill>
                <a:latin typeface="Raleway" panose="020B0604020202020204" charset="0"/>
              </a:rPr>
              <a:t>Gender Equality</a:t>
            </a:r>
          </a:p>
          <a:p>
            <a:r>
              <a:rPr lang="en-GB" sz="1543" dirty="0">
                <a:solidFill>
                  <a:srgbClr val="595959"/>
                </a:solidFill>
                <a:latin typeface="Raleway" panose="020B0604020202020204" charset="0"/>
              </a:rPr>
              <a:t>One additional school year can increase a woman’s earnings by up to 20%, according to World Bank studies, and Plan </a:t>
            </a:r>
            <a:r>
              <a:rPr lang="en-GB" sz="1543" dirty="0" smtClean="0">
                <a:solidFill>
                  <a:srgbClr val="595959"/>
                </a:solidFill>
                <a:latin typeface="Raleway" panose="020B0604020202020204" charset="0"/>
              </a:rPr>
              <a:t>International </a:t>
            </a:r>
            <a:r>
              <a:rPr lang="en-GB" sz="1543" dirty="0">
                <a:solidFill>
                  <a:srgbClr val="595959"/>
                </a:solidFill>
                <a:latin typeface="Raleway" panose="020B0604020202020204" charset="0"/>
              </a:rPr>
              <a:t>has shown that some countries lose more than $1 billion a year by failing to educate girls at the same level as boys.</a:t>
            </a:r>
          </a:p>
        </p:txBody>
      </p:sp>
      <p:grpSp>
        <p:nvGrpSpPr>
          <p:cNvPr id="2" name="Group 1"/>
          <p:cNvGrpSpPr/>
          <p:nvPr/>
        </p:nvGrpSpPr>
        <p:grpSpPr>
          <a:xfrm>
            <a:off x="1934356" y="3825637"/>
            <a:ext cx="4456374" cy="3680895"/>
            <a:chOff x="679235" y="3519172"/>
            <a:chExt cx="4456374" cy="3680894"/>
          </a:xfrm>
        </p:grpSpPr>
        <p:pic>
          <p:nvPicPr>
            <p:cNvPr id="102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16200000">
              <a:off x="1066975" y="3131432"/>
              <a:ext cx="3680894" cy="44563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7"/>
            <p:cNvSpPr/>
            <p:nvPr/>
          </p:nvSpPr>
          <p:spPr>
            <a:xfrm>
              <a:off x="814845" y="3725025"/>
              <a:ext cx="3810023" cy="3416448"/>
            </a:xfrm>
            <a:prstGeom prst="rect">
              <a:avLst/>
            </a:prstGeom>
          </p:spPr>
          <p:txBody>
            <a:bodyPr wrap="square">
              <a:spAutoFit/>
            </a:bodyPr>
            <a:lstStyle/>
            <a:p>
              <a:r>
                <a:rPr lang="en-GB" sz="1543" b="1" dirty="0">
                  <a:solidFill>
                    <a:srgbClr val="595959"/>
                  </a:solidFill>
                  <a:latin typeface="Raleway" panose="020B0604020202020204" charset="0"/>
                </a:rPr>
                <a:t>Goal Clean Water and Sanitation </a:t>
              </a:r>
              <a:r>
                <a:rPr lang="en-GB" sz="1543" dirty="0">
                  <a:solidFill>
                    <a:srgbClr val="595959"/>
                  </a:solidFill>
                  <a:latin typeface="Raleway" panose="020B0604020202020204" charset="0"/>
                </a:rPr>
                <a:t>In many societies, girls can spend as many as 15 hours per week fetching water for their families, leave no time for school, UNESCO reports. Similarly, without access to safe sanitation, there are many more sick children who will miss school. In Ethiopia, 6.8 million people gained access to improved sanitation from 1990 to 2006. This was partly the result of having educated communities about the links between sanitation and health, and of implementing new, affordable technologies.</a:t>
              </a:r>
            </a:p>
          </p:txBody>
        </p:sp>
      </p:grpSp>
      <p:grpSp>
        <p:nvGrpSpPr>
          <p:cNvPr id="3" name="Group 2"/>
          <p:cNvGrpSpPr/>
          <p:nvPr/>
        </p:nvGrpSpPr>
        <p:grpSpPr>
          <a:xfrm>
            <a:off x="6646095" y="4333625"/>
            <a:ext cx="3590380" cy="2710583"/>
            <a:chOff x="6042944" y="4248149"/>
            <a:chExt cx="3590380" cy="2710583"/>
          </a:xfrm>
        </p:grpSpPr>
        <p:pic>
          <p:nvPicPr>
            <p:cNvPr id="9"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10800000">
              <a:off x="6042944" y="4248149"/>
              <a:ext cx="3590379" cy="27105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Rectangle 9"/>
            <p:cNvSpPr/>
            <p:nvPr/>
          </p:nvSpPr>
          <p:spPr>
            <a:xfrm>
              <a:off x="6299554" y="4679103"/>
              <a:ext cx="3333770" cy="2229265"/>
            </a:xfrm>
            <a:prstGeom prst="rect">
              <a:avLst/>
            </a:prstGeom>
          </p:spPr>
          <p:txBody>
            <a:bodyPr wrap="square">
              <a:spAutoFit/>
            </a:bodyPr>
            <a:lstStyle/>
            <a:p>
              <a:r>
                <a:rPr lang="en-GB" sz="1543" b="1" dirty="0">
                  <a:solidFill>
                    <a:srgbClr val="595959"/>
                  </a:solidFill>
                  <a:latin typeface="Raleway" panose="020B0604020202020204" charset="0"/>
                </a:rPr>
                <a:t>Gender Equality</a:t>
              </a:r>
            </a:p>
            <a:p>
              <a:r>
                <a:rPr lang="en-GB" sz="1543" dirty="0">
                  <a:solidFill>
                    <a:srgbClr val="595959"/>
                  </a:solidFill>
                  <a:latin typeface="Raleway" panose="020B0604020202020204" charset="0"/>
                </a:rPr>
                <a:t>Achieve gender equality and empower all women and girls.</a:t>
              </a:r>
            </a:p>
            <a:p>
              <a:r>
                <a:rPr lang="en-GB" sz="1543" dirty="0">
                  <a:solidFill>
                    <a:srgbClr val="595959"/>
                  </a:solidFill>
                  <a:latin typeface="Raleway" panose="020B0604020202020204" charset="0"/>
                </a:rPr>
                <a:t>Education enables girls and women to reach their full potential – in parity with men and boys – in their homes, communities, workplaces and institutions of influence.</a:t>
              </a:r>
            </a:p>
          </p:txBody>
        </p:sp>
      </p:grpSp>
      <p:sp>
        <p:nvSpPr>
          <p:cNvPr id="11" name="Rectangle 10"/>
          <p:cNvSpPr/>
          <p:nvPr/>
        </p:nvSpPr>
        <p:spPr>
          <a:xfrm>
            <a:off x="470507" y="1315274"/>
            <a:ext cx="4548485" cy="2466701"/>
          </a:xfrm>
          <a:prstGeom prst="rect">
            <a:avLst/>
          </a:prstGeom>
        </p:spPr>
        <p:txBody>
          <a:bodyPr wrap="square">
            <a:spAutoFit/>
          </a:bodyPr>
          <a:lstStyle/>
          <a:p>
            <a:r>
              <a:rPr lang="en-GB" sz="1543" b="1" dirty="0">
                <a:solidFill>
                  <a:srgbClr val="595959"/>
                </a:solidFill>
                <a:latin typeface="Raleway" panose="020B0604020202020204" charset="0"/>
              </a:rPr>
              <a:t>Goal Infrastructure </a:t>
            </a:r>
          </a:p>
          <a:p>
            <a:r>
              <a:rPr lang="en-GB" sz="1543" dirty="0">
                <a:solidFill>
                  <a:srgbClr val="595959"/>
                </a:solidFill>
                <a:latin typeface="Raleway" panose="020B0604020202020204" charset="0"/>
              </a:rPr>
              <a:t>As a country’s inhabitants become better educated, they will be more likely to get their own critical technical skills and creative problem solving necessary to build and sustain roads and bridges, ICT systems, ports and airports, health and financial systems, governance practices and the many other structures that enable life in a country to improve and flourish</a:t>
            </a:r>
          </a:p>
        </p:txBody>
      </p:sp>
      <p:grpSp>
        <p:nvGrpSpPr>
          <p:cNvPr id="19" name="Group 18"/>
          <p:cNvGrpSpPr/>
          <p:nvPr/>
        </p:nvGrpSpPr>
        <p:grpSpPr>
          <a:xfrm>
            <a:off x="364325" y="290950"/>
            <a:ext cx="9872150" cy="776917"/>
            <a:chOff x="364325" y="290950"/>
            <a:chExt cx="9872150" cy="776917"/>
          </a:xfrm>
        </p:grpSpPr>
        <p:pic>
          <p:nvPicPr>
            <p:cNvPr id="20" name="Google Shape;67;p14"/>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21" name="Google Shape;83;p14"/>
            <p:cNvSpPr/>
            <p:nvPr/>
          </p:nvSpPr>
          <p:spPr>
            <a:xfrm rot="10800000" flipH="1">
              <a:off x="428825" y="1016567"/>
              <a:ext cx="6500700" cy="51300"/>
            </a:xfrm>
            <a:prstGeom prst="rect">
              <a:avLst/>
            </a:prstGeom>
            <a:solidFill>
              <a:srgbClr val="8615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85;p14"/>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smtClean="0">
                  <a:solidFill>
                    <a:srgbClr val="595959"/>
                  </a:solidFill>
                  <a:latin typeface="Prompt"/>
                  <a:ea typeface="Prompt"/>
                  <a:cs typeface="Prompt"/>
                  <a:sym typeface="Prompt"/>
                </a:rPr>
                <a:t>LESSON 4</a:t>
              </a:r>
              <a:endParaRPr sz="2200" b="1" dirty="0">
                <a:solidFill>
                  <a:srgbClr val="595959"/>
                </a:solidFill>
                <a:latin typeface="Prompt"/>
                <a:ea typeface="Prompt"/>
                <a:cs typeface="Prompt"/>
                <a:sym typeface="Prompt"/>
              </a:endParaRPr>
            </a:p>
          </p:txBody>
        </p:sp>
        <p:sp>
          <p:nvSpPr>
            <p:cNvPr id="23" name="Google Shape;90;p14"/>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861533"/>
                  </a:solidFill>
                  <a:latin typeface="Prompt"/>
                  <a:ea typeface="Prompt"/>
                  <a:cs typeface="Prompt"/>
                  <a:sym typeface="Prompt"/>
                </a:rPr>
                <a:t>// </a:t>
              </a:r>
              <a:r>
                <a:rPr lang="it" b="1" dirty="0" smtClean="0">
                  <a:solidFill>
                    <a:srgbClr val="861533"/>
                  </a:solidFill>
                  <a:latin typeface="Prompt"/>
                  <a:ea typeface="Prompt"/>
                  <a:cs typeface="Prompt"/>
                  <a:sym typeface="Prompt"/>
                </a:rPr>
                <a:t>GENDER</a:t>
              </a:r>
              <a:r>
                <a:rPr lang="it" sz="1400" b="1" i="0" u="none" strike="noStrike" cap="none" dirty="0" smtClean="0">
                  <a:solidFill>
                    <a:srgbClr val="861533"/>
                  </a:solidFill>
                  <a:latin typeface="Prompt"/>
                  <a:ea typeface="Prompt"/>
                  <a:cs typeface="Prompt"/>
                  <a:sym typeface="Prompt"/>
                </a:rPr>
                <a:t> </a:t>
              </a:r>
              <a:r>
                <a:rPr lang="it" sz="1400" b="1" i="0" u="none" strike="noStrike" cap="none" dirty="0">
                  <a:solidFill>
                    <a:srgbClr val="861533"/>
                  </a:solidFill>
                  <a:latin typeface="Prompt"/>
                  <a:ea typeface="Prompt"/>
                  <a:cs typeface="Prompt"/>
                  <a:sym typeface="Prompt"/>
                </a:rPr>
                <a:t>//</a:t>
              </a:r>
              <a:endParaRPr sz="1400" b="0" i="0" u="none" strike="noStrike" cap="none" dirty="0">
                <a:solidFill>
                  <a:srgbClr val="861533"/>
                </a:solidFil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861533"/>
                  </a:solidFill>
                  <a:latin typeface="Prompt"/>
                  <a:ea typeface="Prompt"/>
                  <a:cs typeface="Prompt"/>
                  <a:sym typeface="Prompt"/>
                </a:rPr>
                <a:t>Teaching Learning Unit</a:t>
              </a:r>
              <a:endParaRPr sz="1400" b="0" i="0" u="none" strike="noStrike" cap="none" dirty="0">
                <a:solidFill>
                  <a:srgbClr val="861533"/>
                </a:solidFill>
                <a:sym typeface="Arial"/>
              </a:endParaRPr>
            </a:p>
          </p:txBody>
        </p:sp>
      </p:grpSp>
    </p:spTree>
    <p:extLst>
      <p:ext uri="{BB962C8B-B14F-4D97-AF65-F5344CB8AC3E}">
        <p14:creationId xmlns:p14="http://schemas.microsoft.com/office/powerpoint/2010/main" val="16519259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6488" y="2062144"/>
            <a:ext cx="5337722" cy="35470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nvSpPr>
        <p:spPr>
          <a:xfrm>
            <a:off x="2923366" y="2381413"/>
            <a:ext cx="4940844" cy="2585323"/>
          </a:xfrm>
          <a:prstGeom prst="rect">
            <a:avLst/>
          </a:prstGeom>
        </p:spPr>
        <p:txBody>
          <a:bodyPr wrap="square">
            <a:spAutoFit/>
          </a:bodyPr>
          <a:lstStyle/>
          <a:p>
            <a:pPr lvl="0"/>
            <a:r>
              <a:rPr lang="en-GB" sz="1800" b="1" dirty="0">
                <a:solidFill>
                  <a:prstClr val="black"/>
                </a:solidFill>
                <a:latin typeface="Raleway" panose="020B0604020202020204" charset="0"/>
              </a:rPr>
              <a:t>Infrastructure </a:t>
            </a:r>
          </a:p>
          <a:p>
            <a:pPr lvl="0"/>
            <a:r>
              <a:rPr lang="en-GB" sz="1800" dirty="0">
                <a:solidFill>
                  <a:prstClr val="black"/>
                </a:solidFill>
                <a:latin typeface="Raleway" panose="020B0604020202020204" charset="0"/>
              </a:rPr>
              <a:t>Well-planned and operating infrastructure itself enables more children to get the educational opportunities they need. Better infrastructure makes it possible for children – particularly in remote areas that have few developed roads or other reliable means of transportation – to get to school conveniently and quickly.</a:t>
            </a:r>
          </a:p>
        </p:txBody>
      </p:sp>
      <p:grpSp>
        <p:nvGrpSpPr>
          <p:cNvPr id="10" name="Group 9"/>
          <p:cNvGrpSpPr/>
          <p:nvPr/>
        </p:nvGrpSpPr>
        <p:grpSpPr>
          <a:xfrm>
            <a:off x="364325" y="290950"/>
            <a:ext cx="9872150" cy="776917"/>
            <a:chOff x="364325" y="290950"/>
            <a:chExt cx="9872150" cy="776917"/>
          </a:xfrm>
        </p:grpSpPr>
        <p:pic>
          <p:nvPicPr>
            <p:cNvPr id="11" name="Google Shape;67;p14"/>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2" name="Google Shape;83;p14"/>
            <p:cNvSpPr/>
            <p:nvPr/>
          </p:nvSpPr>
          <p:spPr>
            <a:xfrm rot="10800000" flipH="1">
              <a:off x="428825" y="1016567"/>
              <a:ext cx="6500700" cy="51300"/>
            </a:xfrm>
            <a:prstGeom prst="rect">
              <a:avLst/>
            </a:prstGeom>
            <a:solidFill>
              <a:srgbClr val="8615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85;p14"/>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smtClean="0">
                  <a:solidFill>
                    <a:srgbClr val="595959"/>
                  </a:solidFill>
                  <a:latin typeface="Prompt"/>
                  <a:ea typeface="Prompt"/>
                  <a:cs typeface="Prompt"/>
                  <a:sym typeface="Prompt"/>
                </a:rPr>
                <a:t>LESSON 4</a:t>
              </a:r>
              <a:endParaRPr sz="2200" b="1" dirty="0">
                <a:solidFill>
                  <a:srgbClr val="595959"/>
                </a:solidFill>
                <a:latin typeface="Prompt"/>
                <a:ea typeface="Prompt"/>
                <a:cs typeface="Prompt"/>
                <a:sym typeface="Prompt"/>
              </a:endParaRPr>
            </a:p>
          </p:txBody>
        </p:sp>
        <p:sp>
          <p:nvSpPr>
            <p:cNvPr id="14" name="Google Shape;90;p14"/>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861533"/>
                  </a:solidFill>
                  <a:latin typeface="Prompt"/>
                  <a:ea typeface="Prompt"/>
                  <a:cs typeface="Prompt"/>
                  <a:sym typeface="Prompt"/>
                </a:rPr>
                <a:t>// </a:t>
              </a:r>
              <a:r>
                <a:rPr lang="it" b="1" dirty="0" smtClean="0">
                  <a:solidFill>
                    <a:srgbClr val="861533"/>
                  </a:solidFill>
                  <a:latin typeface="Prompt"/>
                  <a:ea typeface="Prompt"/>
                  <a:cs typeface="Prompt"/>
                  <a:sym typeface="Prompt"/>
                </a:rPr>
                <a:t>GENDER</a:t>
              </a:r>
              <a:r>
                <a:rPr lang="it" sz="1400" b="1" i="0" u="none" strike="noStrike" cap="none" dirty="0" smtClean="0">
                  <a:solidFill>
                    <a:srgbClr val="861533"/>
                  </a:solidFill>
                  <a:latin typeface="Prompt"/>
                  <a:ea typeface="Prompt"/>
                  <a:cs typeface="Prompt"/>
                  <a:sym typeface="Prompt"/>
                </a:rPr>
                <a:t> </a:t>
              </a:r>
              <a:r>
                <a:rPr lang="it" sz="1400" b="1" i="0" u="none" strike="noStrike" cap="none" dirty="0">
                  <a:solidFill>
                    <a:srgbClr val="861533"/>
                  </a:solidFill>
                  <a:latin typeface="Prompt"/>
                  <a:ea typeface="Prompt"/>
                  <a:cs typeface="Prompt"/>
                  <a:sym typeface="Prompt"/>
                </a:rPr>
                <a:t>//</a:t>
              </a:r>
              <a:endParaRPr sz="1400" b="0" i="0" u="none" strike="noStrike" cap="none" dirty="0">
                <a:solidFill>
                  <a:srgbClr val="861533"/>
                </a:solidFil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861533"/>
                  </a:solidFill>
                  <a:latin typeface="Prompt"/>
                  <a:ea typeface="Prompt"/>
                  <a:cs typeface="Prompt"/>
                  <a:sym typeface="Prompt"/>
                </a:rPr>
                <a:t>Teaching Learning Unit</a:t>
              </a:r>
              <a:endParaRPr sz="1400" b="0" i="0" u="none" strike="noStrike" cap="none" dirty="0">
                <a:solidFill>
                  <a:srgbClr val="861533"/>
                </a:solidFill>
                <a:sym typeface="Arial"/>
              </a:endParaRPr>
            </a:p>
          </p:txBody>
        </p:sp>
      </p:grpSp>
    </p:spTree>
    <p:extLst>
      <p:ext uri="{BB962C8B-B14F-4D97-AF65-F5344CB8AC3E}">
        <p14:creationId xmlns:p14="http://schemas.microsoft.com/office/powerpoint/2010/main" val="66564180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4D9C1BA0-78A4-CE48-AE7A-E18227ED21C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1193" y="249883"/>
            <a:ext cx="4922425" cy="17359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4">
            <a:extLst>
              <a:ext uri="{FF2B5EF4-FFF2-40B4-BE49-F238E27FC236}">
                <a16:creationId xmlns:a16="http://schemas.microsoft.com/office/drawing/2014/main" id="{DAF16D3D-CC54-D642-977A-96BFD4CF8B7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2129" y="6056497"/>
            <a:ext cx="1081010" cy="1068726"/>
          </a:xfrm>
          <a:prstGeom prst="rect">
            <a:avLst/>
          </a:prstGeom>
        </p:spPr>
      </p:pic>
      <p:sp>
        <p:nvSpPr>
          <p:cNvPr id="6" name="TextBox 5">
            <a:extLst>
              <a:ext uri="{FF2B5EF4-FFF2-40B4-BE49-F238E27FC236}">
                <a16:creationId xmlns:a16="http://schemas.microsoft.com/office/drawing/2014/main" id="{635AB031-A82B-764C-942E-B94BAC1EEBA3}"/>
              </a:ext>
            </a:extLst>
          </p:cNvPr>
          <p:cNvSpPr txBox="1"/>
          <p:nvPr/>
        </p:nvSpPr>
        <p:spPr>
          <a:xfrm>
            <a:off x="2031860" y="6081726"/>
            <a:ext cx="8068760" cy="1042080"/>
          </a:xfrm>
          <a:prstGeom prst="rect">
            <a:avLst/>
          </a:prstGeom>
          <a:noFill/>
        </p:spPr>
        <p:txBody>
          <a:bodyPr wrap="square" rtlCol="0">
            <a:spAutoFit/>
          </a:bodyPr>
          <a:lstStyle/>
          <a:p>
            <a:r>
              <a:rPr lang="en-US" sz="1543" dirty="0">
                <a:latin typeface="Raleway" panose="020B0604020202020204" charset="0"/>
              </a:rPr>
              <a:t>The project is co-funded by DEAR (Development Education and Awareness Raising) Programme of the European Commission. This document was created and maintained with the financial support of the European Union. Its contents are the sole responsibility of the project partners and do not necessarily reflect the views of the European Union.</a:t>
            </a:r>
          </a:p>
        </p:txBody>
      </p:sp>
    </p:spTree>
    <p:extLst>
      <p:ext uri="{BB962C8B-B14F-4D97-AF65-F5344CB8AC3E}">
        <p14:creationId xmlns:p14="http://schemas.microsoft.com/office/powerpoint/2010/main" val="9821175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pic>
        <p:nvPicPr>
          <p:cNvPr id="120" name="Google Shape;120;p16"/>
          <p:cNvPicPr preferRelativeResize="0"/>
          <p:nvPr/>
        </p:nvPicPr>
        <p:blipFill>
          <a:blip r:embed="rId3">
            <a:alphaModFix/>
          </a:blip>
          <a:stretch>
            <a:fillRect/>
          </a:stretch>
        </p:blipFill>
        <p:spPr>
          <a:xfrm>
            <a:off x="9280750" y="6717473"/>
            <a:ext cx="955718" cy="334501"/>
          </a:xfrm>
          <a:prstGeom prst="rect">
            <a:avLst/>
          </a:prstGeom>
          <a:noFill/>
          <a:ln>
            <a:noFill/>
          </a:ln>
        </p:spPr>
      </p:pic>
      <p:sp>
        <p:nvSpPr>
          <p:cNvPr id="121" name="Google Shape;121;p16"/>
          <p:cNvSpPr txBox="1"/>
          <p:nvPr/>
        </p:nvSpPr>
        <p:spPr>
          <a:xfrm>
            <a:off x="364325" y="3407882"/>
            <a:ext cx="5226300" cy="376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b="1" dirty="0">
                <a:solidFill>
                  <a:srgbClr val="861533"/>
                </a:solidFill>
                <a:latin typeface="Prompt"/>
                <a:ea typeface="Prompt"/>
                <a:cs typeface="Prompt"/>
                <a:sym typeface="Prompt"/>
              </a:rPr>
              <a:t>COMMENTS &amp; NOTES ON REALIZATION</a:t>
            </a:r>
            <a:endParaRPr b="1" i="0" u="none" strike="noStrike" cap="none" dirty="0">
              <a:solidFill>
                <a:srgbClr val="861533"/>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dirty="0">
              <a:solidFill>
                <a:srgbClr val="861533"/>
              </a:solidFill>
              <a:latin typeface="Prompt"/>
              <a:ea typeface="Prompt"/>
              <a:cs typeface="Prompt"/>
              <a:sym typeface="Prompt"/>
            </a:endParaRPr>
          </a:p>
        </p:txBody>
      </p:sp>
      <p:sp>
        <p:nvSpPr>
          <p:cNvPr id="122" name="Google Shape;122;p16"/>
          <p:cNvSpPr txBox="1"/>
          <p:nvPr/>
        </p:nvSpPr>
        <p:spPr>
          <a:xfrm>
            <a:off x="516725" y="390758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a:solidFill>
                <a:srgbClr val="595959"/>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rgbClr val="FFFFFF"/>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3" name="Google Shape;123;p16"/>
          <p:cNvSpPr/>
          <p:nvPr/>
        </p:nvSpPr>
        <p:spPr>
          <a:xfrm rot="10800000" flipH="1">
            <a:off x="423150" y="3344485"/>
            <a:ext cx="6500700" cy="51300"/>
          </a:xfrm>
          <a:prstGeom prst="rect">
            <a:avLst/>
          </a:prstGeom>
          <a:solidFill>
            <a:srgbClr val="8615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124;p16"/>
          <p:cNvSpPr txBox="1"/>
          <p:nvPr/>
        </p:nvSpPr>
        <p:spPr>
          <a:xfrm>
            <a:off x="358650" y="1039245"/>
            <a:ext cx="6565200" cy="334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sz="1200" b="1" dirty="0">
                <a:solidFill>
                  <a:srgbClr val="861533"/>
                </a:solidFill>
                <a:latin typeface="Prompt"/>
                <a:ea typeface="Prompt"/>
                <a:cs typeface="Prompt"/>
                <a:sym typeface="Prompt"/>
              </a:rPr>
              <a:t>WHAT STUDENTS DO</a:t>
            </a:r>
            <a:endParaRPr sz="1200" b="0" i="0" u="none" strike="noStrike" cap="none" dirty="0">
              <a:solidFill>
                <a:srgbClr val="861533"/>
              </a:solidFill>
              <a:sym typeface="Arial"/>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dirty="0">
              <a:solidFill>
                <a:srgbClr val="861533"/>
              </a:solidFill>
              <a:latin typeface="Prompt"/>
              <a:ea typeface="Prompt"/>
              <a:cs typeface="Prompt"/>
              <a:sym typeface="Prompt"/>
            </a:endParaRPr>
          </a:p>
        </p:txBody>
      </p:sp>
      <p:sp>
        <p:nvSpPr>
          <p:cNvPr id="127" name="Google Shape;127;p16"/>
          <p:cNvSpPr txBox="1"/>
          <p:nvPr/>
        </p:nvSpPr>
        <p:spPr>
          <a:xfrm>
            <a:off x="467100" y="3784681"/>
            <a:ext cx="6412800" cy="3350693"/>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100">
              <a:latin typeface="Raleway"/>
              <a:ea typeface="Raleway"/>
              <a:cs typeface="Raleway"/>
              <a:sym typeface="Raleway"/>
            </a:endParaRPr>
          </a:p>
        </p:txBody>
      </p:sp>
      <p:sp>
        <p:nvSpPr>
          <p:cNvPr id="128" name="Google Shape;128;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grpSp>
        <p:nvGrpSpPr>
          <p:cNvPr id="14" name="Group 13"/>
          <p:cNvGrpSpPr/>
          <p:nvPr/>
        </p:nvGrpSpPr>
        <p:grpSpPr>
          <a:xfrm>
            <a:off x="364325" y="290950"/>
            <a:ext cx="9872150" cy="776917"/>
            <a:chOff x="364325" y="290950"/>
            <a:chExt cx="9872150" cy="776917"/>
          </a:xfrm>
        </p:grpSpPr>
        <p:pic>
          <p:nvPicPr>
            <p:cNvPr id="15" name="Google Shape;67;p14"/>
            <p:cNvPicPr preferRelativeResize="0"/>
            <p:nvPr/>
          </p:nvPicPr>
          <p:blipFill rotWithShape="1">
            <a:blip r:embed="rId4">
              <a:alphaModFix/>
            </a:blip>
            <a:srcRect/>
            <a:stretch/>
          </p:blipFill>
          <p:spPr>
            <a:xfrm>
              <a:off x="8623675" y="322925"/>
              <a:ext cx="1612800" cy="522667"/>
            </a:xfrm>
            <a:prstGeom prst="rect">
              <a:avLst/>
            </a:prstGeom>
            <a:noFill/>
            <a:ln>
              <a:noFill/>
            </a:ln>
          </p:spPr>
        </p:pic>
        <p:sp>
          <p:nvSpPr>
            <p:cNvPr id="16" name="Google Shape;83;p14"/>
            <p:cNvSpPr/>
            <p:nvPr/>
          </p:nvSpPr>
          <p:spPr>
            <a:xfrm rot="10800000" flipH="1">
              <a:off x="428825" y="1016567"/>
              <a:ext cx="6500700" cy="51300"/>
            </a:xfrm>
            <a:prstGeom prst="rect">
              <a:avLst/>
            </a:prstGeom>
            <a:solidFill>
              <a:srgbClr val="8615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85;p14"/>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smtClean="0">
                  <a:solidFill>
                    <a:srgbClr val="595959"/>
                  </a:solidFill>
                  <a:latin typeface="Prompt"/>
                  <a:ea typeface="Prompt"/>
                  <a:cs typeface="Prompt"/>
                  <a:sym typeface="Prompt"/>
                </a:rPr>
                <a:t>LESSON 4</a:t>
              </a:r>
              <a:endParaRPr sz="2200" b="1" dirty="0">
                <a:solidFill>
                  <a:srgbClr val="595959"/>
                </a:solidFill>
                <a:latin typeface="Prompt"/>
                <a:ea typeface="Prompt"/>
                <a:cs typeface="Prompt"/>
                <a:sym typeface="Prompt"/>
              </a:endParaRPr>
            </a:p>
          </p:txBody>
        </p:sp>
        <p:sp>
          <p:nvSpPr>
            <p:cNvPr id="23" name="Google Shape;90;p14"/>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861533"/>
                  </a:solidFill>
                  <a:latin typeface="Prompt"/>
                  <a:ea typeface="Prompt"/>
                  <a:cs typeface="Prompt"/>
                  <a:sym typeface="Prompt"/>
                </a:rPr>
                <a:t>// </a:t>
              </a:r>
              <a:r>
                <a:rPr lang="it" b="1" dirty="0" smtClean="0">
                  <a:solidFill>
                    <a:srgbClr val="861533"/>
                  </a:solidFill>
                  <a:latin typeface="Prompt"/>
                  <a:ea typeface="Prompt"/>
                  <a:cs typeface="Prompt"/>
                  <a:sym typeface="Prompt"/>
                </a:rPr>
                <a:t>GENDER</a:t>
              </a:r>
              <a:r>
                <a:rPr lang="it" sz="1400" b="1" i="0" u="none" strike="noStrike" cap="none" dirty="0" smtClean="0">
                  <a:solidFill>
                    <a:srgbClr val="861533"/>
                  </a:solidFill>
                  <a:latin typeface="Prompt"/>
                  <a:ea typeface="Prompt"/>
                  <a:cs typeface="Prompt"/>
                  <a:sym typeface="Prompt"/>
                </a:rPr>
                <a:t> </a:t>
              </a:r>
              <a:r>
                <a:rPr lang="it" sz="1400" b="1" i="0" u="none" strike="noStrike" cap="none" dirty="0">
                  <a:solidFill>
                    <a:srgbClr val="861533"/>
                  </a:solidFill>
                  <a:latin typeface="Prompt"/>
                  <a:ea typeface="Prompt"/>
                  <a:cs typeface="Prompt"/>
                  <a:sym typeface="Prompt"/>
                </a:rPr>
                <a:t>//</a:t>
              </a:r>
              <a:endParaRPr sz="1400" b="0" i="0" u="none" strike="noStrike" cap="none" dirty="0">
                <a:solidFill>
                  <a:srgbClr val="861533"/>
                </a:solidFil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861533"/>
                  </a:solidFill>
                  <a:latin typeface="Prompt"/>
                  <a:ea typeface="Prompt"/>
                  <a:cs typeface="Prompt"/>
                  <a:sym typeface="Prompt"/>
                </a:rPr>
                <a:t>Teaching Learning Unit</a:t>
              </a:r>
              <a:endParaRPr sz="1400" b="0" i="0" u="none" strike="noStrike" cap="none" dirty="0">
                <a:solidFill>
                  <a:srgbClr val="861533"/>
                </a:solidFill>
                <a:sym typeface="Arial"/>
              </a:endParaRPr>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733550" y="1600200"/>
            <a:ext cx="6890125" cy="1938992"/>
          </a:xfrm>
          <a:prstGeom prst="rect">
            <a:avLst/>
          </a:prstGeom>
          <a:noFill/>
        </p:spPr>
        <p:txBody>
          <a:bodyPr wrap="square" rtlCol="0">
            <a:spAutoFit/>
          </a:bodyPr>
          <a:lstStyle/>
          <a:p>
            <a:pPr algn="ctr"/>
            <a:r>
              <a:rPr lang="en-GB" sz="6000" b="1" dirty="0" smtClean="0">
                <a:solidFill>
                  <a:srgbClr val="595959"/>
                </a:solidFill>
                <a:latin typeface="Raleway" panose="020B0604020202020204" charset="0"/>
              </a:rPr>
              <a:t>Lesson 4 Gender Inequalities</a:t>
            </a:r>
            <a:endParaRPr lang="en-GB" sz="6600" b="1" dirty="0">
              <a:solidFill>
                <a:srgbClr val="595959"/>
              </a:solidFill>
              <a:latin typeface="Raleway" panose="020B0604020202020204" charset="0"/>
            </a:endParaRPr>
          </a:p>
        </p:txBody>
      </p:sp>
      <p:sp>
        <p:nvSpPr>
          <p:cNvPr id="9" name="TextBox 8"/>
          <p:cNvSpPr txBox="1"/>
          <p:nvPr/>
        </p:nvSpPr>
        <p:spPr>
          <a:xfrm>
            <a:off x="1330349" y="4071524"/>
            <a:ext cx="7696525" cy="1815882"/>
          </a:xfrm>
          <a:prstGeom prst="rect">
            <a:avLst/>
          </a:prstGeom>
          <a:noFill/>
        </p:spPr>
        <p:txBody>
          <a:bodyPr wrap="square" rtlCol="0">
            <a:spAutoFit/>
          </a:bodyPr>
          <a:lstStyle/>
          <a:p>
            <a:pPr algn="ctr"/>
            <a:r>
              <a:rPr lang="en-GB" sz="2800" dirty="0" smtClean="0">
                <a:solidFill>
                  <a:srgbClr val="595959"/>
                </a:solidFill>
                <a:latin typeface="Raleway" panose="020B0604020202020204" charset="0"/>
              </a:rPr>
              <a:t>The Role of Education: How Does Education Empower People?</a:t>
            </a:r>
          </a:p>
          <a:p>
            <a:pPr algn="ctr"/>
            <a:r>
              <a:rPr lang="en-GB" sz="2800" dirty="0">
                <a:solidFill>
                  <a:srgbClr val="595959"/>
                </a:solidFill>
                <a:latin typeface="Raleway" panose="020B0604020202020204" charset="0"/>
              </a:rPr>
              <a:t/>
            </a:r>
            <a:br>
              <a:rPr lang="en-GB" sz="2800" dirty="0">
                <a:solidFill>
                  <a:srgbClr val="595959"/>
                </a:solidFill>
                <a:latin typeface="Raleway" panose="020B0604020202020204" charset="0"/>
              </a:rPr>
            </a:br>
            <a:r>
              <a:rPr lang="en-GB" sz="2800" dirty="0" smtClean="0">
                <a:solidFill>
                  <a:srgbClr val="595959"/>
                </a:solidFill>
                <a:latin typeface="Raleway" panose="020B0604020202020204" charset="0"/>
              </a:rPr>
              <a:t>Malala – A Case Study of an Activist</a:t>
            </a:r>
            <a:endParaRPr lang="en-GB" sz="2800" dirty="0">
              <a:solidFill>
                <a:srgbClr val="595959"/>
              </a:solidFill>
              <a:latin typeface="Raleway" panose="020B0604020202020204" charset="0"/>
            </a:endParaRPr>
          </a:p>
        </p:txBody>
      </p:sp>
      <p:grpSp>
        <p:nvGrpSpPr>
          <p:cNvPr id="10" name="Group 9"/>
          <p:cNvGrpSpPr/>
          <p:nvPr/>
        </p:nvGrpSpPr>
        <p:grpSpPr>
          <a:xfrm>
            <a:off x="364325" y="290950"/>
            <a:ext cx="9872150" cy="776917"/>
            <a:chOff x="364325" y="290950"/>
            <a:chExt cx="9872150" cy="776917"/>
          </a:xfrm>
        </p:grpSpPr>
        <p:pic>
          <p:nvPicPr>
            <p:cNvPr id="11" name="Google Shape;67;p14"/>
            <p:cNvPicPr preferRelativeResize="0"/>
            <p:nvPr/>
          </p:nvPicPr>
          <p:blipFill rotWithShape="1">
            <a:blip r:embed="rId2">
              <a:alphaModFix/>
            </a:blip>
            <a:srcRect/>
            <a:stretch/>
          </p:blipFill>
          <p:spPr>
            <a:xfrm>
              <a:off x="8623675" y="322925"/>
              <a:ext cx="1612800" cy="522667"/>
            </a:xfrm>
            <a:prstGeom prst="rect">
              <a:avLst/>
            </a:prstGeom>
            <a:noFill/>
            <a:ln>
              <a:noFill/>
            </a:ln>
          </p:spPr>
        </p:pic>
        <p:sp>
          <p:nvSpPr>
            <p:cNvPr id="12" name="Google Shape;83;p14"/>
            <p:cNvSpPr/>
            <p:nvPr/>
          </p:nvSpPr>
          <p:spPr>
            <a:xfrm rot="10800000" flipH="1">
              <a:off x="428825" y="1016567"/>
              <a:ext cx="6500700" cy="51300"/>
            </a:xfrm>
            <a:prstGeom prst="rect">
              <a:avLst/>
            </a:prstGeom>
            <a:solidFill>
              <a:srgbClr val="8615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85;p14"/>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smtClean="0">
                  <a:solidFill>
                    <a:srgbClr val="595959"/>
                  </a:solidFill>
                  <a:latin typeface="Prompt"/>
                  <a:ea typeface="Prompt"/>
                  <a:cs typeface="Prompt"/>
                  <a:sym typeface="Prompt"/>
                </a:rPr>
                <a:t>LESSON 4</a:t>
              </a:r>
              <a:endParaRPr sz="2200" b="1" dirty="0">
                <a:solidFill>
                  <a:srgbClr val="595959"/>
                </a:solidFill>
                <a:latin typeface="Prompt"/>
                <a:ea typeface="Prompt"/>
                <a:cs typeface="Prompt"/>
                <a:sym typeface="Prompt"/>
              </a:endParaRPr>
            </a:p>
          </p:txBody>
        </p:sp>
        <p:sp>
          <p:nvSpPr>
            <p:cNvPr id="14" name="Google Shape;90;p14"/>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861533"/>
                  </a:solidFill>
                  <a:latin typeface="Prompt"/>
                  <a:ea typeface="Prompt"/>
                  <a:cs typeface="Prompt"/>
                  <a:sym typeface="Prompt"/>
                </a:rPr>
                <a:t>// </a:t>
              </a:r>
              <a:r>
                <a:rPr lang="it" b="1" dirty="0" smtClean="0">
                  <a:solidFill>
                    <a:srgbClr val="861533"/>
                  </a:solidFill>
                  <a:latin typeface="Prompt"/>
                  <a:ea typeface="Prompt"/>
                  <a:cs typeface="Prompt"/>
                  <a:sym typeface="Prompt"/>
                </a:rPr>
                <a:t>GENDER</a:t>
              </a:r>
              <a:r>
                <a:rPr lang="it" sz="1400" b="1" i="0" u="none" strike="noStrike" cap="none" dirty="0" smtClean="0">
                  <a:solidFill>
                    <a:srgbClr val="861533"/>
                  </a:solidFill>
                  <a:latin typeface="Prompt"/>
                  <a:ea typeface="Prompt"/>
                  <a:cs typeface="Prompt"/>
                  <a:sym typeface="Prompt"/>
                </a:rPr>
                <a:t> </a:t>
              </a:r>
              <a:r>
                <a:rPr lang="it" sz="1400" b="1" i="0" u="none" strike="noStrike" cap="none" dirty="0">
                  <a:solidFill>
                    <a:srgbClr val="861533"/>
                  </a:solidFill>
                  <a:latin typeface="Prompt"/>
                  <a:ea typeface="Prompt"/>
                  <a:cs typeface="Prompt"/>
                  <a:sym typeface="Prompt"/>
                </a:rPr>
                <a:t>//</a:t>
              </a:r>
              <a:endParaRPr sz="1400" b="0" i="0" u="none" strike="noStrike" cap="none" dirty="0">
                <a:solidFill>
                  <a:srgbClr val="861533"/>
                </a:solidFil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861533"/>
                  </a:solidFill>
                  <a:latin typeface="Prompt"/>
                  <a:ea typeface="Prompt"/>
                  <a:cs typeface="Prompt"/>
                  <a:sym typeface="Prompt"/>
                </a:rPr>
                <a:t>Teaching Learning Unit</a:t>
              </a:r>
              <a:endParaRPr sz="1400" b="0" i="0" u="none" strike="noStrike" cap="none" dirty="0">
                <a:solidFill>
                  <a:srgbClr val="861533"/>
                </a:solidFill>
                <a:sym typeface="Arial"/>
              </a:endParaRPr>
            </a:p>
          </p:txBody>
        </p:sp>
      </p:grpSp>
    </p:spTree>
    <p:extLst>
      <p:ext uri="{BB962C8B-B14F-4D97-AF65-F5344CB8AC3E}">
        <p14:creationId xmlns:p14="http://schemas.microsoft.com/office/powerpoint/2010/main" val="19288830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80254" y="1189884"/>
            <a:ext cx="8508196" cy="61611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Oval Callout 1"/>
          <p:cNvSpPr/>
          <p:nvPr/>
        </p:nvSpPr>
        <p:spPr>
          <a:xfrm>
            <a:off x="1212948" y="2189152"/>
            <a:ext cx="4365652" cy="3492521"/>
          </a:xfrm>
          <a:prstGeom prst="wedgeEllipseCallout">
            <a:avLst>
              <a:gd name="adj1" fmla="val 115906"/>
              <a:gd name="adj2" fmla="val -51091"/>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dirty="0">
                <a:solidFill>
                  <a:srgbClr val="595959"/>
                </a:solidFill>
                <a:latin typeface="Raleway" panose="020B0604020202020204" charset="0"/>
              </a:rPr>
              <a:t>How does education help women and girls to achieve equality? </a:t>
            </a:r>
          </a:p>
        </p:txBody>
      </p:sp>
      <p:grpSp>
        <p:nvGrpSpPr>
          <p:cNvPr id="10" name="Group 9"/>
          <p:cNvGrpSpPr/>
          <p:nvPr/>
        </p:nvGrpSpPr>
        <p:grpSpPr>
          <a:xfrm>
            <a:off x="364325" y="290950"/>
            <a:ext cx="9872150" cy="776917"/>
            <a:chOff x="364325" y="290950"/>
            <a:chExt cx="9872150" cy="776917"/>
          </a:xfrm>
        </p:grpSpPr>
        <p:pic>
          <p:nvPicPr>
            <p:cNvPr id="11" name="Google Shape;67;p14"/>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2" name="Google Shape;83;p14"/>
            <p:cNvSpPr/>
            <p:nvPr/>
          </p:nvSpPr>
          <p:spPr>
            <a:xfrm rot="10800000" flipH="1">
              <a:off x="428825" y="1016567"/>
              <a:ext cx="6500700" cy="51300"/>
            </a:xfrm>
            <a:prstGeom prst="rect">
              <a:avLst/>
            </a:prstGeom>
            <a:solidFill>
              <a:srgbClr val="8615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85;p14"/>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smtClean="0">
                  <a:solidFill>
                    <a:srgbClr val="595959"/>
                  </a:solidFill>
                  <a:latin typeface="Prompt"/>
                  <a:ea typeface="Prompt"/>
                  <a:cs typeface="Prompt"/>
                  <a:sym typeface="Prompt"/>
                </a:rPr>
                <a:t>LESSON 4</a:t>
              </a:r>
              <a:endParaRPr sz="2200" b="1" dirty="0">
                <a:solidFill>
                  <a:srgbClr val="595959"/>
                </a:solidFill>
                <a:latin typeface="Prompt"/>
                <a:ea typeface="Prompt"/>
                <a:cs typeface="Prompt"/>
                <a:sym typeface="Prompt"/>
              </a:endParaRPr>
            </a:p>
          </p:txBody>
        </p:sp>
        <p:sp>
          <p:nvSpPr>
            <p:cNvPr id="14" name="Google Shape;90;p14"/>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861533"/>
                  </a:solidFill>
                  <a:latin typeface="Prompt"/>
                  <a:ea typeface="Prompt"/>
                  <a:cs typeface="Prompt"/>
                  <a:sym typeface="Prompt"/>
                </a:rPr>
                <a:t>// </a:t>
              </a:r>
              <a:r>
                <a:rPr lang="it" b="1" dirty="0" smtClean="0">
                  <a:solidFill>
                    <a:srgbClr val="861533"/>
                  </a:solidFill>
                  <a:latin typeface="Prompt"/>
                  <a:ea typeface="Prompt"/>
                  <a:cs typeface="Prompt"/>
                  <a:sym typeface="Prompt"/>
                </a:rPr>
                <a:t>GENDER</a:t>
              </a:r>
              <a:r>
                <a:rPr lang="it" sz="1400" b="1" i="0" u="none" strike="noStrike" cap="none" dirty="0" smtClean="0">
                  <a:solidFill>
                    <a:srgbClr val="861533"/>
                  </a:solidFill>
                  <a:latin typeface="Prompt"/>
                  <a:ea typeface="Prompt"/>
                  <a:cs typeface="Prompt"/>
                  <a:sym typeface="Prompt"/>
                </a:rPr>
                <a:t> </a:t>
              </a:r>
              <a:r>
                <a:rPr lang="it" sz="1400" b="1" i="0" u="none" strike="noStrike" cap="none" dirty="0">
                  <a:solidFill>
                    <a:srgbClr val="861533"/>
                  </a:solidFill>
                  <a:latin typeface="Prompt"/>
                  <a:ea typeface="Prompt"/>
                  <a:cs typeface="Prompt"/>
                  <a:sym typeface="Prompt"/>
                </a:rPr>
                <a:t>//</a:t>
              </a:r>
              <a:endParaRPr sz="1400" b="0" i="0" u="none" strike="noStrike" cap="none" dirty="0">
                <a:solidFill>
                  <a:srgbClr val="861533"/>
                </a:solidFil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861533"/>
                  </a:solidFill>
                  <a:latin typeface="Prompt"/>
                  <a:ea typeface="Prompt"/>
                  <a:cs typeface="Prompt"/>
                  <a:sym typeface="Prompt"/>
                </a:rPr>
                <a:t>Teaching Learning Unit</a:t>
              </a:r>
              <a:endParaRPr sz="1400" b="0" i="0" u="none" strike="noStrike" cap="none" dirty="0">
                <a:solidFill>
                  <a:srgbClr val="861533"/>
                </a:solidFill>
                <a:sym typeface="Arial"/>
              </a:endParaRPr>
            </a:p>
          </p:txBody>
        </p:sp>
      </p:grpSp>
    </p:spTree>
    <p:extLst>
      <p:ext uri="{BB962C8B-B14F-4D97-AF65-F5344CB8AC3E}">
        <p14:creationId xmlns:p14="http://schemas.microsoft.com/office/powerpoint/2010/main" val="37782240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4468" y="1165024"/>
            <a:ext cx="9963000" cy="812746"/>
          </a:xfrm>
        </p:spPr>
        <p:txBody>
          <a:bodyPr>
            <a:noAutofit/>
          </a:bodyPr>
          <a:lstStyle/>
          <a:p>
            <a:pPr algn="ctr"/>
            <a:r>
              <a:rPr lang="en-GB" sz="4000" b="1" dirty="0" smtClean="0">
                <a:solidFill>
                  <a:srgbClr val="595959"/>
                </a:solidFill>
                <a:latin typeface="Raleway" panose="020B0604020202020204" charset="0"/>
              </a:rPr>
              <a:t>The Big Ideas</a:t>
            </a:r>
            <a:endParaRPr lang="en-GB" sz="4000" b="1" dirty="0">
              <a:solidFill>
                <a:srgbClr val="595959"/>
              </a:solidFill>
              <a:latin typeface="Raleway" panose="020B0604020202020204" charset="0"/>
            </a:endParaRPr>
          </a:p>
        </p:txBody>
      </p:sp>
      <p:sp>
        <p:nvSpPr>
          <p:cNvPr id="3" name="Content Placeholder 2"/>
          <p:cNvSpPr>
            <a:spLocks noGrp="1"/>
          </p:cNvSpPr>
          <p:nvPr>
            <p:ph idx="1"/>
          </p:nvPr>
        </p:nvSpPr>
        <p:spPr>
          <a:xfrm>
            <a:off x="364468" y="1977770"/>
            <a:ext cx="9963000" cy="5021400"/>
          </a:xfrm>
        </p:spPr>
        <p:txBody>
          <a:bodyPr>
            <a:normAutofit/>
          </a:bodyPr>
          <a:lstStyle/>
          <a:p>
            <a:pPr marL="0" indent="0">
              <a:buNone/>
            </a:pPr>
            <a:r>
              <a:rPr lang="en-GB" sz="2400" b="1" dirty="0">
                <a:solidFill>
                  <a:srgbClr val="595959"/>
                </a:solidFill>
                <a:latin typeface="Raleway" panose="020B0604020202020204" charset="0"/>
              </a:rPr>
              <a:t>Big Idea 4 </a:t>
            </a:r>
            <a:r>
              <a:rPr lang="en-GB" sz="2400" dirty="0">
                <a:solidFill>
                  <a:srgbClr val="595959"/>
                </a:solidFill>
                <a:latin typeface="Raleway" panose="020B0604020202020204" charset="0"/>
              </a:rPr>
              <a:t>– Understanding the concepts of Gender equality and gender equity</a:t>
            </a:r>
            <a:r>
              <a:rPr lang="en-GB" sz="2400" dirty="0" smtClean="0">
                <a:solidFill>
                  <a:srgbClr val="595959"/>
                </a:solidFill>
                <a:latin typeface="Raleway" panose="020B0604020202020204" charset="0"/>
              </a:rPr>
              <a:t>.</a:t>
            </a:r>
          </a:p>
          <a:p>
            <a:pPr marL="0" indent="0">
              <a:buNone/>
            </a:pPr>
            <a:endParaRPr lang="en-GB" sz="2400" dirty="0">
              <a:solidFill>
                <a:srgbClr val="595959"/>
              </a:solidFill>
              <a:latin typeface="Raleway" panose="020B0604020202020204" charset="0"/>
            </a:endParaRPr>
          </a:p>
          <a:p>
            <a:pPr marL="0" indent="0">
              <a:buNone/>
            </a:pPr>
            <a:r>
              <a:rPr lang="en-GB" sz="2400" b="1" dirty="0">
                <a:solidFill>
                  <a:srgbClr val="595959"/>
                </a:solidFill>
                <a:latin typeface="Raleway" panose="020B0604020202020204" charset="0"/>
              </a:rPr>
              <a:t>Big Idea 8</a:t>
            </a:r>
            <a:r>
              <a:rPr lang="en-GB" sz="2400" dirty="0">
                <a:solidFill>
                  <a:srgbClr val="595959"/>
                </a:solidFill>
                <a:latin typeface="Raleway" panose="020B0604020202020204" charset="0"/>
              </a:rPr>
              <a:t> –</a:t>
            </a:r>
            <a:r>
              <a:rPr lang="en-GB" sz="2400" b="1" dirty="0">
                <a:solidFill>
                  <a:srgbClr val="595959"/>
                </a:solidFill>
                <a:latin typeface="Raleway" panose="020B0604020202020204" charset="0"/>
              </a:rPr>
              <a:t> </a:t>
            </a:r>
            <a:r>
              <a:rPr lang="en-GB" sz="2400" dirty="0">
                <a:solidFill>
                  <a:srgbClr val="595959"/>
                </a:solidFill>
                <a:latin typeface="Raleway" panose="020B0604020202020204" charset="0"/>
              </a:rPr>
              <a:t>International Action to address gender inequality through education, looking at the work of the UN, Charities and case study of  1 activist – Malala </a:t>
            </a:r>
            <a:r>
              <a:rPr lang="en-GB" sz="2400" dirty="0" err="1">
                <a:solidFill>
                  <a:srgbClr val="595959"/>
                </a:solidFill>
                <a:latin typeface="Raleway" panose="020B0604020202020204" charset="0"/>
              </a:rPr>
              <a:t>Yousefzai</a:t>
            </a:r>
            <a:r>
              <a:rPr lang="en-GB" sz="2400" dirty="0" smtClean="0">
                <a:solidFill>
                  <a:srgbClr val="595959"/>
                </a:solidFill>
                <a:latin typeface="Raleway" panose="020B0604020202020204" charset="0"/>
              </a:rPr>
              <a:t>.</a:t>
            </a:r>
          </a:p>
          <a:p>
            <a:pPr marL="0" indent="0">
              <a:buNone/>
            </a:pPr>
            <a:endParaRPr lang="en-GB" sz="2400" dirty="0">
              <a:solidFill>
                <a:srgbClr val="595959"/>
              </a:solidFill>
              <a:latin typeface="Raleway" panose="020B0604020202020204" charset="0"/>
            </a:endParaRPr>
          </a:p>
          <a:p>
            <a:pPr marL="0" indent="0">
              <a:buNone/>
            </a:pPr>
            <a:r>
              <a:rPr lang="en-GB" sz="2400" b="1" dirty="0">
                <a:solidFill>
                  <a:srgbClr val="595959"/>
                </a:solidFill>
                <a:latin typeface="Raleway" panose="020B0604020202020204" charset="0"/>
              </a:rPr>
              <a:t>Big Idea 9 </a:t>
            </a:r>
            <a:r>
              <a:rPr lang="en-GB" sz="2400" dirty="0">
                <a:solidFill>
                  <a:srgbClr val="595959"/>
                </a:solidFill>
                <a:latin typeface="Raleway" panose="020B0604020202020204" charset="0"/>
              </a:rPr>
              <a:t>– Understanding the benefits of gender equality and how educating girls can contribute to reducing poverty.   </a:t>
            </a:r>
          </a:p>
        </p:txBody>
      </p:sp>
      <p:grpSp>
        <p:nvGrpSpPr>
          <p:cNvPr id="10" name="Group 9"/>
          <p:cNvGrpSpPr/>
          <p:nvPr/>
        </p:nvGrpSpPr>
        <p:grpSpPr>
          <a:xfrm>
            <a:off x="364325" y="290950"/>
            <a:ext cx="9872150" cy="776917"/>
            <a:chOff x="364325" y="290950"/>
            <a:chExt cx="9872150" cy="776917"/>
          </a:xfrm>
        </p:grpSpPr>
        <p:pic>
          <p:nvPicPr>
            <p:cNvPr id="11" name="Google Shape;67;p14"/>
            <p:cNvPicPr preferRelativeResize="0"/>
            <p:nvPr/>
          </p:nvPicPr>
          <p:blipFill rotWithShape="1">
            <a:blip r:embed="rId2">
              <a:alphaModFix/>
            </a:blip>
            <a:srcRect/>
            <a:stretch/>
          </p:blipFill>
          <p:spPr>
            <a:xfrm>
              <a:off x="8623675" y="322925"/>
              <a:ext cx="1612800" cy="522667"/>
            </a:xfrm>
            <a:prstGeom prst="rect">
              <a:avLst/>
            </a:prstGeom>
            <a:noFill/>
            <a:ln>
              <a:noFill/>
            </a:ln>
          </p:spPr>
        </p:pic>
        <p:sp>
          <p:nvSpPr>
            <p:cNvPr id="12" name="Google Shape;83;p14"/>
            <p:cNvSpPr/>
            <p:nvPr/>
          </p:nvSpPr>
          <p:spPr>
            <a:xfrm rot="10800000" flipH="1">
              <a:off x="428825" y="1016567"/>
              <a:ext cx="6500700" cy="51300"/>
            </a:xfrm>
            <a:prstGeom prst="rect">
              <a:avLst/>
            </a:prstGeom>
            <a:solidFill>
              <a:srgbClr val="8615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85;p14"/>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smtClean="0">
                  <a:solidFill>
                    <a:srgbClr val="595959"/>
                  </a:solidFill>
                  <a:latin typeface="Prompt"/>
                  <a:ea typeface="Prompt"/>
                  <a:cs typeface="Prompt"/>
                  <a:sym typeface="Prompt"/>
                </a:rPr>
                <a:t>LESSON 4</a:t>
              </a:r>
              <a:endParaRPr sz="2200" b="1" dirty="0">
                <a:solidFill>
                  <a:srgbClr val="595959"/>
                </a:solidFill>
                <a:latin typeface="Prompt"/>
                <a:ea typeface="Prompt"/>
                <a:cs typeface="Prompt"/>
                <a:sym typeface="Prompt"/>
              </a:endParaRPr>
            </a:p>
          </p:txBody>
        </p:sp>
        <p:sp>
          <p:nvSpPr>
            <p:cNvPr id="14" name="Google Shape;90;p14"/>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861533"/>
                  </a:solidFill>
                  <a:latin typeface="Prompt"/>
                  <a:ea typeface="Prompt"/>
                  <a:cs typeface="Prompt"/>
                  <a:sym typeface="Prompt"/>
                </a:rPr>
                <a:t>// </a:t>
              </a:r>
              <a:r>
                <a:rPr lang="it" b="1" dirty="0" smtClean="0">
                  <a:solidFill>
                    <a:srgbClr val="861533"/>
                  </a:solidFill>
                  <a:latin typeface="Prompt"/>
                  <a:ea typeface="Prompt"/>
                  <a:cs typeface="Prompt"/>
                  <a:sym typeface="Prompt"/>
                </a:rPr>
                <a:t>GENDER</a:t>
              </a:r>
              <a:r>
                <a:rPr lang="it" sz="1400" b="1" i="0" u="none" strike="noStrike" cap="none" dirty="0" smtClean="0">
                  <a:solidFill>
                    <a:srgbClr val="861533"/>
                  </a:solidFill>
                  <a:latin typeface="Prompt"/>
                  <a:ea typeface="Prompt"/>
                  <a:cs typeface="Prompt"/>
                  <a:sym typeface="Prompt"/>
                </a:rPr>
                <a:t> </a:t>
              </a:r>
              <a:r>
                <a:rPr lang="it" sz="1400" b="1" i="0" u="none" strike="noStrike" cap="none" dirty="0">
                  <a:solidFill>
                    <a:srgbClr val="861533"/>
                  </a:solidFill>
                  <a:latin typeface="Prompt"/>
                  <a:ea typeface="Prompt"/>
                  <a:cs typeface="Prompt"/>
                  <a:sym typeface="Prompt"/>
                </a:rPr>
                <a:t>//</a:t>
              </a:r>
              <a:endParaRPr sz="1400" b="0" i="0" u="none" strike="noStrike" cap="none" dirty="0">
                <a:solidFill>
                  <a:srgbClr val="861533"/>
                </a:solidFil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861533"/>
                  </a:solidFill>
                  <a:latin typeface="Prompt"/>
                  <a:ea typeface="Prompt"/>
                  <a:cs typeface="Prompt"/>
                  <a:sym typeface="Prompt"/>
                </a:rPr>
                <a:t>Teaching Learning Unit</a:t>
              </a:r>
              <a:endParaRPr sz="1400" b="0" i="0" u="none" strike="noStrike" cap="none" dirty="0">
                <a:solidFill>
                  <a:srgbClr val="861533"/>
                </a:solidFill>
                <a:sym typeface="Arial"/>
              </a:endParaRPr>
            </a:p>
          </p:txBody>
        </p:sp>
      </p:grpSp>
    </p:spTree>
    <p:extLst>
      <p:ext uri="{BB962C8B-B14F-4D97-AF65-F5344CB8AC3E}">
        <p14:creationId xmlns:p14="http://schemas.microsoft.com/office/powerpoint/2010/main" val="24378457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18935" y="1152361"/>
            <a:ext cx="7091363" cy="841800"/>
          </a:xfrm>
        </p:spPr>
        <p:txBody>
          <a:bodyPr>
            <a:noAutofit/>
          </a:bodyPr>
          <a:lstStyle/>
          <a:p>
            <a:pPr algn="ctr"/>
            <a:r>
              <a:rPr lang="en-GB" sz="4000" b="1" dirty="0" smtClean="0">
                <a:solidFill>
                  <a:srgbClr val="595959"/>
                </a:solidFill>
                <a:latin typeface="Raleway" panose="020B0604020202020204" charset="0"/>
              </a:rPr>
              <a:t>Lesson Objectives</a:t>
            </a:r>
            <a:endParaRPr lang="en-GB" sz="4000" b="1" dirty="0">
              <a:solidFill>
                <a:srgbClr val="595959"/>
              </a:solidFill>
              <a:latin typeface="Raleway" panose="020B0604020202020204" charset="0"/>
            </a:endParaRPr>
          </a:p>
        </p:txBody>
      </p:sp>
      <p:sp>
        <p:nvSpPr>
          <p:cNvPr id="3" name="Content Placeholder 2"/>
          <p:cNvSpPr>
            <a:spLocks noGrp="1"/>
          </p:cNvSpPr>
          <p:nvPr>
            <p:ph idx="1"/>
          </p:nvPr>
        </p:nvSpPr>
        <p:spPr>
          <a:xfrm>
            <a:off x="728811" y="2074534"/>
            <a:ext cx="9071610" cy="3890979"/>
          </a:xfrm>
        </p:spPr>
        <p:txBody>
          <a:bodyPr>
            <a:noAutofit/>
          </a:bodyPr>
          <a:lstStyle/>
          <a:p>
            <a:pPr marL="0" indent="0">
              <a:buNone/>
            </a:pPr>
            <a:r>
              <a:rPr lang="en-GB" sz="2800" b="1" dirty="0">
                <a:solidFill>
                  <a:srgbClr val="595959"/>
                </a:solidFill>
                <a:latin typeface="Raleway" panose="020B0604020202020204" charset="0"/>
              </a:rPr>
              <a:t>Learners will be able to</a:t>
            </a:r>
            <a:r>
              <a:rPr lang="en-GB" sz="2800" b="1" dirty="0" smtClean="0">
                <a:solidFill>
                  <a:srgbClr val="595959"/>
                </a:solidFill>
                <a:latin typeface="Raleway" panose="020B0604020202020204" charset="0"/>
              </a:rPr>
              <a:t>:</a:t>
            </a:r>
          </a:p>
          <a:p>
            <a:pPr>
              <a:buFontTx/>
              <a:buChar char="-"/>
            </a:pPr>
            <a:endParaRPr lang="en-GB" sz="2800" b="1" dirty="0">
              <a:solidFill>
                <a:srgbClr val="595959"/>
              </a:solidFill>
              <a:latin typeface="Raleway" panose="020B0604020202020204" charset="0"/>
            </a:endParaRPr>
          </a:p>
          <a:p>
            <a:pPr>
              <a:buFontTx/>
              <a:buChar char="-"/>
            </a:pPr>
            <a:r>
              <a:rPr lang="en-GB" sz="2800" dirty="0" smtClean="0">
                <a:solidFill>
                  <a:srgbClr val="595959"/>
                </a:solidFill>
                <a:latin typeface="Raleway" panose="020B0604020202020204" charset="0"/>
              </a:rPr>
              <a:t>Explain </a:t>
            </a:r>
            <a:r>
              <a:rPr lang="en-GB" sz="2800" dirty="0">
                <a:solidFill>
                  <a:srgbClr val="595959"/>
                </a:solidFill>
                <a:latin typeface="Raleway" panose="020B0604020202020204" charset="0"/>
              </a:rPr>
              <a:t>the concept of gender equality</a:t>
            </a:r>
          </a:p>
          <a:p>
            <a:pPr>
              <a:buFontTx/>
              <a:buChar char="-"/>
            </a:pPr>
            <a:r>
              <a:rPr lang="en-GB" sz="2800" dirty="0">
                <a:solidFill>
                  <a:srgbClr val="595959"/>
                </a:solidFill>
                <a:latin typeface="Raleway" panose="020B0604020202020204" charset="0"/>
              </a:rPr>
              <a:t>Describe why  getting a good quality education is an important human right especially for girls   </a:t>
            </a:r>
          </a:p>
          <a:p>
            <a:pPr>
              <a:buFontTx/>
              <a:buChar char="-"/>
            </a:pPr>
            <a:r>
              <a:rPr lang="en-GB" sz="2800" dirty="0">
                <a:solidFill>
                  <a:srgbClr val="595959"/>
                </a:solidFill>
                <a:latin typeface="Raleway" panose="020B0604020202020204" charset="0"/>
              </a:rPr>
              <a:t>Evaluate what makes a good school that enables pupils to have a high quality education </a:t>
            </a:r>
          </a:p>
          <a:p>
            <a:pPr>
              <a:buFontTx/>
              <a:buChar char="-"/>
            </a:pPr>
            <a:r>
              <a:rPr lang="en-GB" sz="2800" dirty="0">
                <a:solidFill>
                  <a:srgbClr val="595959"/>
                </a:solidFill>
                <a:latin typeface="Raleway" panose="020B0604020202020204" charset="0"/>
              </a:rPr>
              <a:t>Explain how educating girls can help reduce poverty  and benefit communities </a:t>
            </a:r>
          </a:p>
        </p:txBody>
      </p:sp>
      <p:grpSp>
        <p:nvGrpSpPr>
          <p:cNvPr id="11" name="Group 10"/>
          <p:cNvGrpSpPr/>
          <p:nvPr/>
        </p:nvGrpSpPr>
        <p:grpSpPr>
          <a:xfrm>
            <a:off x="364325" y="290950"/>
            <a:ext cx="9872150" cy="776917"/>
            <a:chOff x="364325" y="290950"/>
            <a:chExt cx="9872150" cy="776917"/>
          </a:xfrm>
        </p:grpSpPr>
        <p:pic>
          <p:nvPicPr>
            <p:cNvPr id="12" name="Google Shape;67;p14"/>
            <p:cNvPicPr preferRelativeResize="0"/>
            <p:nvPr/>
          </p:nvPicPr>
          <p:blipFill rotWithShape="1">
            <a:blip r:embed="rId2">
              <a:alphaModFix/>
            </a:blip>
            <a:srcRect/>
            <a:stretch/>
          </p:blipFill>
          <p:spPr>
            <a:xfrm>
              <a:off x="8623675" y="322925"/>
              <a:ext cx="1612800" cy="522667"/>
            </a:xfrm>
            <a:prstGeom prst="rect">
              <a:avLst/>
            </a:prstGeom>
            <a:noFill/>
            <a:ln>
              <a:noFill/>
            </a:ln>
          </p:spPr>
        </p:pic>
        <p:sp>
          <p:nvSpPr>
            <p:cNvPr id="13" name="Google Shape;83;p14"/>
            <p:cNvSpPr/>
            <p:nvPr/>
          </p:nvSpPr>
          <p:spPr>
            <a:xfrm rot="10800000" flipH="1">
              <a:off x="428825" y="1016567"/>
              <a:ext cx="6500700" cy="51300"/>
            </a:xfrm>
            <a:prstGeom prst="rect">
              <a:avLst/>
            </a:prstGeom>
            <a:solidFill>
              <a:srgbClr val="8615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85;p14"/>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smtClean="0">
                  <a:solidFill>
                    <a:srgbClr val="595959"/>
                  </a:solidFill>
                  <a:latin typeface="Prompt"/>
                  <a:ea typeface="Prompt"/>
                  <a:cs typeface="Prompt"/>
                  <a:sym typeface="Prompt"/>
                </a:rPr>
                <a:t>LESSON 4</a:t>
              </a:r>
              <a:endParaRPr sz="2200" b="1" dirty="0">
                <a:solidFill>
                  <a:srgbClr val="595959"/>
                </a:solidFill>
                <a:latin typeface="Prompt"/>
                <a:ea typeface="Prompt"/>
                <a:cs typeface="Prompt"/>
                <a:sym typeface="Prompt"/>
              </a:endParaRPr>
            </a:p>
          </p:txBody>
        </p:sp>
        <p:sp>
          <p:nvSpPr>
            <p:cNvPr id="15" name="Google Shape;90;p14"/>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861533"/>
                  </a:solidFill>
                  <a:latin typeface="Prompt"/>
                  <a:ea typeface="Prompt"/>
                  <a:cs typeface="Prompt"/>
                  <a:sym typeface="Prompt"/>
                </a:rPr>
                <a:t>// </a:t>
              </a:r>
              <a:r>
                <a:rPr lang="it" b="1" dirty="0" smtClean="0">
                  <a:solidFill>
                    <a:srgbClr val="861533"/>
                  </a:solidFill>
                  <a:latin typeface="Prompt"/>
                  <a:ea typeface="Prompt"/>
                  <a:cs typeface="Prompt"/>
                  <a:sym typeface="Prompt"/>
                </a:rPr>
                <a:t>GENDER</a:t>
              </a:r>
              <a:r>
                <a:rPr lang="it" sz="1400" b="1" i="0" u="none" strike="noStrike" cap="none" dirty="0" smtClean="0">
                  <a:solidFill>
                    <a:srgbClr val="861533"/>
                  </a:solidFill>
                  <a:latin typeface="Prompt"/>
                  <a:ea typeface="Prompt"/>
                  <a:cs typeface="Prompt"/>
                  <a:sym typeface="Prompt"/>
                </a:rPr>
                <a:t> </a:t>
              </a:r>
              <a:r>
                <a:rPr lang="it" sz="1400" b="1" i="0" u="none" strike="noStrike" cap="none" dirty="0">
                  <a:solidFill>
                    <a:srgbClr val="861533"/>
                  </a:solidFill>
                  <a:latin typeface="Prompt"/>
                  <a:ea typeface="Prompt"/>
                  <a:cs typeface="Prompt"/>
                  <a:sym typeface="Prompt"/>
                </a:rPr>
                <a:t>//</a:t>
              </a:r>
              <a:endParaRPr sz="1400" b="0" i="0" u="none" strike="noStrike" cap="none" dirty="0">
                <a:solidFill>
                  <a:srgbClr val="861533"/>
                </a:solidFil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861533"/>
                  </a:solidFill>
                  <a:latin typeface="Prompt"/>
                  <a:ea typeface="Prompt"/>
                  <a:cs typeface="Prompt"/>
                  <a:sym typeface="Prompt"/>
                </a:rPr>
                <a:t>Teaching Learning Unit</a:t>
              </a:r>
              <a:endParaRPr sz="1400" b="0" i="0" u="none" strike="noStrike" cap="none" dirty="0">
                <a:solidFill>
                  <a:srgbClr val="861533"/>
                </a:solidFill>
                <a:sym typeface="Arial"/>
              </a:endParaRPr>
            </a:p>
          </p:txBody>
        </p:sp>
      </p:grpSp>
    </p:spTree>
    <p:extLst>
      <p:ext uri="{BB962C8B-B14F-4D97-AF65-F5344CB8AC3E}">
        <p14:creationId xmlns:p14="http://schemas.microsoft.com/office/powerpoint/2010/main" val="28563978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44384" y="1104524"/>
            <a:ext cx="6403168" cy="841800"/>
          </a:xfrm>
        </p:spPr>
        <p:txBody>
          <a:bodyPr>
            <a:normAutofit/>
          </a:bodyPr>
          <a:lstStyle/>
          <a:p>
            <a:pPr algn="ctr"/>
            <a:r>
              <a:rPr lang="en-GB" sz="4000" b="1" dirty="0" smtClean="0">
                <a:solidFill>
                  <a:srgbClr val="595959"/>
                </a:solidFill>
                <a:latin typeface="Raleway" panose="020B0604020202020204" charset="0"/>
              </a:rPr>
              <a:t>Definitions</a:t>
            </a:r>
            <a:endParaRPr lang="en-GB" sz="4000" dirty="0">
              <a:solidFill>
                <a:srgbClr val="595959"/>
              </a:solidFill>
              <a:latin typeface="Raleway" panose="020B0604020202020204" charset="0"/>
            </a:endParaRPr>
          </a:p>
        </p:txBody>
      </p:sp>
      <p:sp>
        <p:nvSpPr>
          <p:cNvPr id="3" name="Content Placeholder 2"/>
          <p:cNvSpPr>
            <a:spLocks noGrp="1"/>
          </p:cNvSpPr>
          <p:nvPr>
            <p:ph idx="1"/>
          </p:nvPr>
        </p:nvSpPr>
        <p:spPr>
          <a:xfrm>
            <a:off x="810163" y="1858366"/>
            <a:ext cx="9071610" cy="4989036"/>
          </a:xfrm>
        </p:spPr>
        <p:txBody>
          <a:bodyPr>
            <a:noAutofit/>
          </a:bodyPr>
          <a:lstStyle/>
          <a:p>
            <a:pPr marL="0" indent="0">
              <a:buNone/>
            </a:pPr>
            <a:r>
              <a:rPr lang="en-GB" sz="1800" b="1" dirty="0">
                <a:solidFill>
                  <a:srgbClr val="595959"/>
                </a:solidFill>
                <a:latin typeface="Raleway" panose="020B0604020202020204" charset="0"/>
              </a:rPr>
              <a:t>Gender equality: </a:t>
            </a:r>
            <a:r>
              <a:rPr lang="en-GB" sz="1800" dirty="0">
                <a:solidFill>
                  <a:srgbClr val="595959"/>
                </a:solidFill>
                <a:latin typeface="Raleway" panose="020B0604020202020204" charset="0"/>
              </a:rPr>
              <a:t>Equality is when everybody is treated in the same way and has the same rights and opportunities, regardless of who they are, what they do, or where they are born and live. ‘Gender equality’ is when everyone has the same rights and opportunities regardless of their gender, and girls and boys are valued equally by everyone.</a:t>
            </a:r>
          </a:p>
          <a:p>
            <a:pPr marL="0" indent="0">
              <a:buNone/>
            </a:pPr>
            <a:endParaRPr lang="en-GB" sz="1800" dirty="0">
              <a:solidFill>
                <a:srgbClr val="595959"/>
              </a:solidFill>
              <a:latin typeface="Raleway" panose="020B0604020202020204" charset="0"/>
            </a:endParaRPr>
          </a:p>
          <a:p>
            <a:pPr marL="0" indent="0">
              <a:buNone/>
            </a:pPr>
            <a:r>
              <a:rPr lang="en-GB" sz="1800" b="1" dirty="0">
                <a:solidFill>
                  <a:srgbClr val="595959"/>
                </a:solidFill>
                <a:latin typeface="Raleway" panose="020B0604020202020204" charset="0"/>
              </a:rPr>
              <a:t>Gender parity: </a:t>
            </a:r>
            <a:r>
              <a:rPr lang="en-GB" sz="1800" dirty="0">
                <a:solidFill>
                  <a:srgbClr val="595959"/>
                </a:solidFill>
                <a:latin typeface="Raleway" panose="020B0604020202020204" charset="0"/>
              </a:rPr>
              <a:t>‘Gender parity’ is when an equal number of girls and boys or men and women are represented in a particular situation. For example, a school where there were 100 girls and 100 boys would have gender parity, and a country where equal numbers of girls and boys are enrolled in school is said to have achieved gender parity in education.</a:t>
            </a:r>
          </a:p>
          <a:p>
            <a:pPr marL="0" indent="0">
              <a:buNone/>
            </a:pPr>
            <a:endParaRPr lang="en-GB" sz="1800" dirty="0">
              <a:solidFill>
                <a:srgbClr val="595959"/>
              </a:solidFill>
              <a:latin typeface="Raleway" panose="020B0604020202020204" charset="0"/>
            </a:endParaRPr>
          </a:p>
          <a:p>
            <a:pPr marL="0" indent="0">
              <a:buNone/>
            </a:pPr>
            <a:r>
              <a:rPr lang="en-GB" sz="1800" b="1" dirty="0">
                <a:solidFill>
                  <a:srgbClr val="595959"/>
                </a:solidFill>
                <a:latin typeface="Raleway" panose="020B0604020202020204" charset="0"/>
              </a:rPr>
              <a:t>Gender equity: </a:t>
            </a:r>
            <a:r>
              <a:rPr lang="en-GB" sz="1800" dirty="0">
                <a:solidFill>
                  <a:srgbClr val="595959"/>
                </a:solidFill>
                <a:latin typeface="Raleway" panose="020B0604020202020204" charset="0"/>
              </a:rPr>
              <a:t>To ensure that girls have equal access  to educational resources and services governments may need to have policies and strategies that address the fact that women have been disadvantaged in the past. This means that today everyone is treated fairly. This could mean policies that encourage girls to be supported to get access to education. </a:t>
            </a:r>
          </a:p>
        </p:txBody>
      </p:sp>
      <p:grpSp>
        <p:nvGrpSpPr>
          <p:cNvPr id="10" name="Group 9"/>
          <p:cNvGrpSpPr/>
          <p:nvPr/>
        </p:nvGrpSpPr>
        <p:grpSpPr>
          <a:xfrm>
            <a:off x="364325" y="290950"/>
            <a:ext cx="9872150" cy="776917"/>
            <a:chOff x="364325" y="290950"/>
            <a:chExt cx="9872150" cy="776917"/>
          </a:xfrm>
        </p:grpSpPr>
        <p:pic>
          <p:nvPicPr>
            <p:cNvPr id="11" name="Google Shape;67;p14"/>
            <p:cNvPicPr preferRelativeResize="0"/>
            <p:nvPr/>
          </p:nvPicPr>
          <p:blipFill rotWithShape="1">
            <a:blip r:embed="rId2">
              <a:alphaModFix/>
            </a:blip>
            <a:srcRect/>
            <a:stretch/>
          </p:blipFill>
          <p:spPr>
            <a:xfrm>
              <a:off x="8623675" y="322925"/>
              <a:ext cx="1612800" cy="522667"/>
            </a:xfrm>
            <a:prstGeom prst="rect">
              <a:avLst/>
            </a:prstGeom>
            <a:noFill/>
            <a:ln>
              <a:noFill/>
            </a:ln>
          </p:spPr>
        </p:pic>
        <p:sp>
          <p:nvSpPr>
            <p:cNvPr id="12" name="Google Shape;83;p14"/>
            <p:cNvSpPr/>
            <p:nvPr/>
          </p:nvSpPr>
          <p:spPr>
            <a:xfrm rot="10800000" flipH="1">
              <a:off x="428825" y="1016567"/>
              <a:ext cx="6500700" cy="51300"/>
            </a:xfrm>
            <a:prstGeom prst="rect">
              <a:avLst/>
            </a:prstGeom>
            <a:solidFill>
              <a:srgbClr val="8615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85;p14"/>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smtClean="0">
                  <a:solidFill>
                    <a:srgbClr val="595959"/>
                  </a:solidFill>
                  <a:latin typeface="Prompt"/>
                  <a:ea typeface="Prompt"/>
                  <a:cs typeface="Prompt"/>
                  <a:sym typeface="Prompt"/>
                </a:rPr>
                <a:t>LESSON 4</a:t>
              </a:r>
              <a:endParaRPr sz="2200" b="1" dirty="0">
                <a:solidFill>
                  <a:srgbClr val="595959"/>
                </a:solidFill>
                <a:latin typeface="Prompt"/>
                <a:ea typeface="Prompt"/>
                <a:cs typeface="Prompt"/>
                <a:sym typeface="Prompt"/>
              </a:endParaRPr>
            </a:p>
          </p:txBody>
        </p:sp>
        <p:sp>
          <p:nvSpPr>
            <p:cNvPr id="14" name="Google Shape;90;p14"/>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861533"/>
                  </a:solidFill>
                  <a:latin typeface="Prompt"/>
                  <a:ea typeface="Prompt"/>
                  <a:cs typeface="Prompt"/>
                  <a:sym typeface="Prompt"/>
                </a:rPr>
                <a:t>// </a:t>
              </a:r>
              <a:r>
                <a:rPr lang="it" b="1" dirty="0" smtClean="0">
                  <a:solidFill>
                    <a:srgbClr val="861533"/>
                  </a:solidFill>
                  <a:latin typeface="Prompt"/>
                  <a:ea typeface="Prompt"/>
                  <a:cs typeface="Prompt"/>
                  <a:sym typeface="Prompt"/>
                </a:rPr>
                <a:t>GENDER</a:t>
              </a:r>
              <a:r>
                <a:rPr lang="it" sz="1400" b="1" i="0" u="none" strike="noStrike" cap="none" dirty="0" smtClean="0">
                  <a:solidFill>
                    <a:srgbClr val="861533"/>
                  </a:solidFill>
                  <a:latin typeface="Prompt"/>
                  <a:ea typeface="Prompt"/>
                  <a:cs typeface="Prompt"/>
                  <a:sym typeface="Prompt"/>
                </a:rPr>
                <a:t> </a:t>
              </a:r>
              <a:r>
                <a:rPr lang="it" sz="1400" b="1" i="0" u="none" strike="noStrike" cap="none" dirty="0">
                  <a:solidFill>
                    <a:srgbClr val="861533"/>
                  </a:solidFill>
                  <a:latin typeface="Prompt"/>
                  <a:ea typeface="Prompt"/>
                  <a:cs typeface="Prompt"/>
                  <a:sym typeface="Prompt"/>
                </a:rPr>
                <a:t>//</a:t>
              </a:r>
              <a:endParaRPr sz="1400" b="0" i="0" u="none" strike="noStrike" cap="none" dirty="0">
                <a:solidFill>
                  <a:srgbClr val="861533"/>
                </a:solidFil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861533"/>
                  </a:solidFill>
                  <a:latin typeface="Prompt"/>
                  <a:ea typeface="Prompt"/>
                  <a:cs typeface="Prompt"/>
                  <a:sym typeface="Prompt"/>
                </a:rPr>
                <a:t>Teaching Learning Unit</a:t>
              </a:r>
              <a:endParaRPr sz="1400" b="0" i="0" u="none" strike="noStrike" cap="none" dirty="0">
                <a:solidFill>
                  <a:srgbClr val="861533"/>
                </a:solidFill>
                <a:sym typeface="Arial"/>
              </a:endParaRPr>
            </a:p>
          </p:txBody>
        </p:sp>
      </p:grpSp>
    </p:spTree>
    <p:extLst>
      <p:ext uri="{BB962C8B-B14F-4D97-AF65-F5344CB8AC3E}">
        <p14:creationId xmlns:p14="http://schemas.microsoft.com/office/powerpoint/2010/main" val="2546215186"/>
      </p:ext>
    </p:extLst>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136</TotalTime>
  <Words>2917</Words>
  <Application>Microsoft Office PowerPoint</Application>
  <PresentationFormat>Custom</PresentationFormat>
  <Paragraphs>327</Paragraphs>
  <Slides>36</Slides>
  <Notes>16</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36</vt:i4>
      </vt:variant>
    </vt:vector>
  </HeadingPairs>
  <TitlesOfParts>
    <vt:vector size="43" baseType="lpstr">
      <vt:lpstr>Comic Sans MS</vt:lpstr>
      <vt:lpstr>Prompt</vt:lpstr>
      <vt:lpstr>Raleway</vt:lpstr>
      <vt:lpstr>Prompt SemiBold</vt:lpstr>
      <vt:lpstr>Raleway ExtraBold</vt:lpstr>
      <vt:lpstr>Arial</vt:lpstr>
      <vt:lpstr>Simple Light</vt:lpstr>
      <vt:lpstr>PowerPoint Presentation</vt:lpstr>
      <vt:lpstr>PowerPoint Presentation</vt:lpstr>
      <vt:lpstr>PowerPoint Presentation</vt:lpstr>
      <vt:lpstr>PowerPoint Presentation</vt:lpstr>
      <vt:lpstr>PowerPoint Presentation</vt:lpstr>
      <vt:lpstr>PowerPoint Presentation</vt:lpstr>
      <vt:lpstr>The Big Ideas</vt:lpstr>
      <vt:lpstr>Lesson Objectives</vt:lpstr>
      <vt:lpstr>Definitions</vt:lpstr>
      <vt:lpstr> Let’s Get Thinking</vt:lpstr>
      <vt:lpstr>Imagine you have been told that there is no more school.   1. How would that affect your life?  2. Today? When you are 16? 18? 21? And in 10 years time? 3. Which years in school are the most important to you to fulfil future ambitions? 4. Would a lack of education affect your future job ambitions?  </vt:lpstr>
      <vt:lpstr>PowerPoint Presentation</vt:lpstr>
      <vt:lpstr>Facts </vt:lpstr>
      <vt:lpstr>PowerPoint Presentation</vt:lpstr>
      <vt:lpstr>PowerPoint Presentation</vt:lpstr>
      <vt:lpstr> Let’s Develop Our Ideas </vt:lpstr>
      <vt:lpstr>ACTIVITY 2: Group Task What makes a good school and a high quality education?</vt:lpstr>
      <vt:lpstr>PowerPoint Presentation</vt:lpstr>
      <vt:lpstr>PowerPoint Presentation</vt:lpstr>
      <vt:lpstr>PowerPoint Presentation</vt:lpstr>
      <vt:lpstr>PowerPoint Presentation</vt:lpstr>
      <vt:lpstr>Why is education so powerful?</vt:lpstr>
      <vt:lpstr>Watch the  2 short clips to find out why its so important that all children go to school </vt:lpstr>
      <vt:lpstr>Their World</vt:lpstr>
      <vt:lpstr>Making a Difference and Influencing Change: Case Study of an Activist  </vt:lpstr>
      <vt:lpstr>PowerPoint Presentation</vt:lpstr>
      <vt:lpstr>Pupils complete a post-it note:  Why is it important that all girls get the chance to get an education until the age of 16?  </vt:lpstr>
      <vt:lpstr>Additional resources </vt:lpstr>
      <vt:lpstr>http://webtv.un.org/watch/malala-yousafzai-addresses-united-nations-youth-assembly/2542094251001/</vt:lpstr>
      <vt:lpstr>PowerPoint Presentation</vt:lpstr>
      <vt:lpstr>PowerPoint Presentation</vt:lpstr>
      <vt:lpstr>PowerPoint Presentation</vt:lpstr>
      <vt:lpstr>Linking  the Sustainable Development Goals to Education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Open Access</dc:creator>
  <cp:lastModifiedBy>Windows User</cp:lastModifiedBy>
  <cp:revision>17</cp:revision>
  <dcterms:modified xsi:type="dcterms:W3CDTF">2020-03-12T13:13:56Z</dcterms:modified>
</cp:coreProperties>
</file>