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0691813" cy="7559675"/>
  <p:notesSz cx="7559675" cy="10691813"/>
  <p:embeddedFontLst>
    <p:embeddedFont>
      <p:font typeface="Prompt" panose="020B0604020202020204" charset="-34"/>
      <p:regular r:id="rId32"/>
      <p:bold r:id="rId33"/>
      <p:italic r:id="rId34"/>
      <p:boldItalic r:id="rId35"/>
    </p:embeddedFont>
    <p:embeddedFont>
      <p:font typeface="Calibri" panose="020F0502020204030204" pitchFamily="34" charset="0"/>
      <p:regular r:id="rId36"/>
      <p:bold r:id="rId37"/>
      <p:italic r:id="rId38"/>
      <p:boldItalic r:id="rId39"/>
    </p:embeddedFont>
    <p:embeddedFont>
      <p:font typeface="Raleway" panose="020B0604020202020204" charset="0"/>
      <p:regular r:id="rId40"/>
      <p:bold r:id="rId41"/>
      <p:italic r:id="rId42"/>
      <p:boldItalic r:id="rId43"/>
    </p:embeddedFont>
    <p:embeddedFont>
      <p:font typeface="Prompt SemiBold" panose="020B0604020202020204" charset="-34"/>
      <p:regular r:id="rId44"/>
      <p:bold r:id="rId45"/>
      <p:italic r:id="rId46"/>
      <p:boldItalic r:id="rId47"/>
    </p:embeddedFont>
    <p:embeddedFont>
      <p:font typeface="Raleway ExtraBold" panose="020B0604020202020204" charset="0"/>
      <p:bold r:id="rId48"/>
      <p:boldItalic r:id="rId49"/>
    </p:embeddedFont>
    <p:embeddedFont>
      <p:font typeface="Bahnschrift SemiBold" panose="020B0502040204020203" pitchFamily="34" charset="0"/>
      <p:bold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1533"/>
    <a:srgbClr val="FF8F8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25" autoAdjust="0"/>
  </p:normalViewPr>
  <p:slideViewPr>
    <p:cSldViewPr snapToGrid="0">
      <p:cViewPr varScale="1">
        <p:scale>
          <a:sx n="78" d="100"/>
          <a:sy n="78" d="100"/>
        </p:scale>
        <p:origin x="1392" y="84"/>
      </p:cViewPr>
      <p:guideLst>
        <p:guide orient="horz" pos="2381"/>
        <p:guide pos="33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font" Target="fonts/font10.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https://policy-practice.oxfam.org.uk/our-work/gender-justice</a:t>
            </a:r>
          </a:p>
          <a:p>
            <a:endParaRPr lang="en-GB" dirty="0"/>
          </a:p>
        </p:txBody>
      </p:sp>
      <p:sp>
        <p:nvSpPr>
          <p:cNvPr id="4" name="Slide Number Placeholder 3"/>
          <p:cNvSpPr>
            <a:spLocks noGrp="1"/>
          </p:cNvSpPr>
          <p:nvPr>
            <p:ph type="sldNum" sz="quarter" idx="10"/>
          </p:nvPr>
        </p:nvSpPr>
        <p:spPr/>
        <p:txBody>
          <a:bodyPr/>
          <a:lstStyle/>
          <a:p>
            <a:fld id="{CE763924-B335-4C24-89B3-35E18EE20BFC}" type="slidenum">
              <a:rPr lang="en-GB" smtClean="0"/>
              <a:t>15</a:t>
            </a:fld>
            <a:endParaRPr lang="en-GB"/>
          </a:p>
        </p:txBody>
      </p:sp>
    </p:spTree>
    <p:extLst>
      <p:ext uri="{BB962C8B-B14F-4D97-AF65-F5344CB8AC3E}">
        <p14:creationId xmlns:p14="http://schemas.microsoft.com/office/powerpoint/2010/main" val="1542972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Photo:</a:t>
            </a:r>
            <a:r>
              <a:rPr lang="en-GB" baseline="0" dirty="0"/>
              <a:t> Half the Sky Movement</a:t>
            </a:r>
            <a:endParaRPr lang="en-GB" dirty="0"/>
          </a:p>
        </p:txBody>
      </p:sp>
      <p:sp>
        <p:nvSpPr>
          <p:cNvPr id="4" name="Slide Number Placeholder 3"/>
          <p:cNvSpPr>
            <a:spLocks noGrp="1"/>
          </p:cNvSpPr>
          <p:nvPr>
            <p:ph type="sldNum" sz="quarter" idx="10"/>
          </p:nvPr>
        </p:nvSpPr>
        <p:spPr/>
        <p:txBody>
          <a:bodyPr/>
          <a:lstStyle/>
          <a:p>
            <a:fld id="{CE763924-B335-4C24-89B3-35E18EE20BFC}" type="slidenum">
              <a:rPr lang="en-GB" smtClean="0"/>
              <a:t>16</a:t>
            </a:fld>
            <a:endParaRPr lang="en-GB"/>
          </a:p>
        </p:txBody>
      </p:sp>
    </p:spTree>
    <p:extLst>
      <p:ext uri="{BB962C8B-B14F-4D97-AF65-F5344CB8AC3E}">
        <p14:creationId xmlns:p14="http://schemas.microsoft.com/office/powerpoint/2010/main" val="4318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solidFill>
                  <a:srgbClr val="0070C0"/>
                </a:solidFill>
              </a:rPr>
              <a:t>(bit.ly/1QpFNjo).</a:t>
            </a:r>
            <a:endParaRPr lang="en-GB" dirty="0"/>
          </a:p>
        </p:txBody>
      </p:sp>
      <p:sp>
        <p:nvSpPr>
          <p:cNvPr id="4" name="Slide Number Placeholder 3"/>
          <p:cNvSpPr>
            <a:spLocks noGrp="1"/>
          </p:cNvSpPr>
          <p:nvPr>
            <p:ph type="sldNum" sz="quarter" idx="10"/>
          </p:nvPr>
        </p:nvSpPr>
        <p:spPr/>
        <p:txBody>
          <a:bodyPr/>
          <a:lstStyle/>
          <a:p>
            <a:fld id="{CE763924-B335-4C24-89B3-35E18EE20BFC}" type="slidenum">
              <a:rPr lang="en-GB" smtClean="0"/>
              <a:t>17</a:t>
            </a:fld>
            <a:endParaRPr lang="en-GB"/>
          </a:p>
        </p:txBody>
      </p:sp>
    </p:spTree>
    <p:extLst>
      <p:ext uri="{BB962C8B-B14F-4D97-AF65-F5344CB8AC3E}">
        <p14:creationId xmlns:p14="http://schemas.microsoft.com/office/powerpoint/2010/main" val="665880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https://www.independent.co.uk/news/uk/home-news/women-uk-losing-billions-year-gender-pay-gap-workplace-discrimination-figures-report-a8161691.html</a:t>
            </a:r>
          </a:p>
        </p:txBody>
      </p:sp>
      <p:sp>
        <p:nvSpPr>
          <p:cNvPr id="4" name="Slide Number Placeholder 3"/>
          <p:cNvSpPr>
            <a:spLocks noGrp="1"/>
          </p:cNvSpPr>
          <p:nvPr>
            <p:ph type="sldNum" sz="quarter" idx="10"/>
          </p:nvPr>
        </p:nvSpPr>
        <p:spPr/>
        <p:txBody>
          <a:bodyPr/>
          <a:lstStyle/>
          <a:p>
            <a:fld id="{B53A2181-0888-44C1-9B50-11C245E918E3}" type="slidenum">
              <a:rPr lang="en-GB" smtClean="0"/>
              <a:t>20</a:t>
            </a:fld>
            <a:endParaRPr lang="en-GB"/>
          </a:p>
        </p:txBody>
      </p:sp>
    </p:spTree>
    <p:extLst>
      <p:ext uri="{BB962C8B-B14F-4D97-AF65-F5344CB8AC3E}">
        <p14:creationId xmlns:p14="http://schemas.microsoft.com/office/powerpoint/2010/main" val="3259430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The Guardian – 2 minutes </a:t>
            </a:r>
          </a:p>
          <a:p>
            <a:endParaRPr lang="en-GB" dirty="0"/>
          </a:p>
        </p:txBody>
      </p:sp>
      <p:sp>
        <p:nvSpPr>
          <p:cNvPr id="4" name="Slide Number Placeholder 3"/>
          <p:cNvSpPr>
            <a:spLocks noGrp="1"/>
          </p:cNvSpPr>
          <p:nvPr>
            <p:ph type="sldNum" sz="quarter" idx="10"/>
          </p:nvPr>
        </p:nvSpPr>
        <p:spPr/>
        <p:txBody>
          <a:bodyPr/>
          <a:lstStyle/>
          <a:p>
            <a:fld id="{CE763924-B335-4C24-89B3-35E18EE20BFC}" type="slidenum">
              <a:rPr lang="en-GB" smtClean="0"/>
              <a:t>21</a:t>
            </a:fld>
            <a:endParaRPr lang="en-GB"/>
          </a:p>
        </p:txBody>
      </p:sp>
    </p:spTree>
    <p:extLst>
      <p:ext uri="{BB962C8B-B14F-4D97-AF65-F5344CB8AC3E}">
        <p14:creationId xmlns:p14="http://schemas.microsoft.com/office/powerpoint/2010/main" val="20148888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E763924-B335-4C24-89B3-35E18EE20BFC}" type="slidenum">
              <a:rPr lang="en-GB" smtClean="0"/>
              <a:t>22</a:t>
            </a:fld>
            <a:endParaRPr lang="en-GB"/>
          </a:p>
        </p:txBody>
      </p:sp>
    </p:spTree>
    <p:extLst>
      <p:ext uri="{BB962C8B-B14F-4D97-AF65-F5344CB8AC3E}">
        <p14:creationId xmlns:p14="http://schemas.microsoft.com/office/powerpoint/2010/main" val="2779903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Image:</a:t>
            </a:r>
            <a:r>
              <a:rPr lang="en-GB" baseline="0" dirty="0"/>
              <a:t> William </a:t>
            </a:r>
            <a:r>
              <a:rPr lang="en-GB" baseline="0" dirty="0" err="1"/>
              <a:t>Warby</a:t>
            </a:r>
            <a:endParaRPr lang="en-GB" dirty="0"/>
          </a:p>
        </p:txBody>
      </p:sp>
      <p:sp>
        <p:nvSpPr>
          <p:cNvPr id="4" name="Slide Number Placeholder 3"/>
          <p:cNvSpPr>
            <a:spLocks noGrp="1"/>
          </p:cNvSpPr>
          <p:nvPr>
            <p:ph type="sldNum" sz="quarter" idx="10"/>
          </p:nvPr>
        </p:nvSpPr>
        <p:spPr/>
        <p:txBody>
          <a:bodyPr/>
          <a:lstStyle/>
          <a:p>
            <a:fld id="{CE763924-B335-4C24-89B3-35E18EE20BFC}" type="slidenum">
              <a:rPr lang="en-GB" smtClean="0"/>
              <a:t>23</a:t>
            </a:fld>
            <a:endParaRPr lang="en-GB"/>
          </a:p>
        </p:txBody>
      </p:sp>
    </p:spTree>
    <p:extLst>
      <p:ext uri="{BB962C8B-B14F-4D97-AF65-F5344CB8AC3E}">
        <p14:creationId xmlns:p14="http://schemas.microsoft.com/office/powerpoint/2010/main" val="2934564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 they could be posted around the room or kept as a record to see if pupils ideas/ feelings change over the 6 lessons]  </a:t>
            </a:r>
          </a:p>
          <a:p>
            <a:endParaRPr lang="en-GB" dirty="0"/>
          </a:p>
        </p:txBody>
      </p:sp>
      <p:sp>
        <p:nvSpPr>
          <p:cNvPr id="4" name="Slide Number Placeholder 3"/>
          <p:cNvSpPr>
            <a:spLocks noGrp="1"/>
          </p:cNvSpPr>
          <p:nvPr>
            <p:ph type="sldNum" sz="quarter" idx="10"/>
          </p:nvPr>
        </p:nvSpPr>
        <p:spPr/>
        <p:txBody>
          <a:bodyPr/>
          <a:lstStyle/>
          <a:p>
            <a:fld id="{CE763924-B335-4C24-89B3-35E18EE20BFC}" type="slidenum">
              <a:rPr lang="en-GB" smtClean="0"/>
              <a:t>25</a:t>
            </a:fld>
            <a:endParaRPr lang="en-GB"/>
          </a:p>
        </p:txBody>
      </p:sp>
    </p:spTree>
    <p:extLst>
      <p:ext uri="{BB962C8B-B14F-4D97-AF65-F5344CB8AC3E}">
        <p14:creationId xmlns:p14="http://schemas.microsoft.com/office/powerpoint/2010/main" val="3967543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1: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Image: UNDP</a:t>
            </a:r>
          </a:p>
        </p:txBody>
      </p:sp>
      <p:sp>
        <p:nvSpPr>
          <p:cNvPr id="4" name="Slide Number Placeholder 3"/>
          <p:cNvSpPr>
            <a:spLocks noGrp="1"/>
          </p:cNvSpPr>
          <p:nvPr>
            <p:ph type="sldNum" sz="quarter" idx="10"/>
          </p:nvPr>
        </p:nvSpPr>
        <p:spPr/>
        <p:txBody>
          <a:bodyPr/>
          <a:lstStyle/>
          <a:p>
            <a:fld id="{CE763924-B335-4C24-89B3-35E18EE20BFC}" type="slidenum">
              <a:rPr lang="en-GB" smtClean="0"/>
              <a:t>6</a:t>
            </a:fld>
            <a:endParaRPr lang="en-GB"/>
          </a:p>
        </p:txBody>
      </p:sp>
    </p:spTree>
    <p:extLst>
      <p:ext uri="{BB962C8B-B14F-4D97-AF65-F5344CB8AC3E}">
        <p14:creationId xmlns:p14="http://schemas.microsoft.com/office/powerpoint/2010/main" val="127301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Big Idea 4 – Gender concepts – the idea of gender equality as a goal – highlight how gender inequality impacts , also the idea of gender equity – how women are helped top improve their position </a:t>
            </a:r>
          </a:p>
          <a:p>
            <a:r>
              <a:rPr lang="en-GB" dirty="0"/>
              <a:t>Big Idea</a:t>
            </a:r>
            <a:r>
              <a:rPr lang="en-GB" baseline="0" dirty="0"/>
              <a:t> 5 Women and gender inequality- looking  at how women are disadvantaged and its consequences </a:t>
            </a:r>
            <a:endParaRPr lang="en-GB" dirty="0"/>
          </a:p>
        </p:txBody>
      </p:sp>
      <p:sp>
        <p:nvSpPr>
          <p:cNvPr id="4" name="Slide Number Placeholder 3"/>
          <p:cNvSpPr>
            <a:spLocks noGrp="1"/>
          </p:cNvSpPr>
          <p:nvPr>
            <p:ph type="sldNum" sz="quarter" idx="10"/>
          </p:nvPr>
        </p:nvSpPr>
        <p:spPr/>
        <p:txBody>
          <a:bodyPr/>
          <a:lstStyle/>
          <a:p>
            <a:fld id="{CE763924-B335-4C24-89B3-35E18EE20BFC}" type="slidenum">
              <a:rPr lang="en-GB" smtClean="0"/>
              <a:t>8</a:t>
            </a:fld>
            <a:endParaRPr lang="en-GB"/>
          </a:p>
        </p:txBody>
      </p:sp>
    </p:spTree>
    <p:extLst>
      <p:ext uri="{BB962C8B-B14F-4D97-AF65-F5344CB8AC3E}">
        <p14:creationId xmlns:p14="http://schemas.microsoft.com/office/powerpoint/2010/main" val="2666235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sz="1200" kern="1200" dirty="0">
                <a:solidFill>
                  <a:schemeClr val="tx1"/>
                </a:solidFill>
                <a:latin typeface="+mn-lt"/>
                <a:ea typeface="+mn-ea"/>
                <a:cs typeface="+mn-cs"/>
              </a:rPr>
              <a:t>http://www.unwomen.org/en/news/in-focus/women-and-the-sdgs/sdg-5-gender-equality</a:t>
            </a:r>
          </a:p>
        </p:txBody>
      </p:sp>
      <p:sp>
        <p:nvSpPr>
          <p:cNvPr id="4" name="Slide Number Placeholder 3"/>
          <p:cNvSpPr>
            <a:spLocks noGrp="1"/>
          </p:cNvSpPr>
          <p:nvPr>
            <p:ph type="sldNum" sz="quarter" idx="10"/>
          </p:nvPr>
        </p:nvSpPr>
        <p:spPr/>
        <p:txBody>
          <a:bodyPr/>
          <a:lstStyle/>
          <a:p>
            <a:fld id="{640E1B14-2777-433E-9294-ABA761EB5A67}" type="slidenum">
              <a:rPr lang="en-GB" smtClean="0"/>
              <a:pPr/>
              <a:t>9</a:t>
            </a:fld>
            <a:endParaRPr lang="en-GB" dirty="0"/>
          </a:p>
        </p:txBody>
      </p:sp>
    </p:spTree>
    <p:extLst>
      <p:ext uri="{BB962C8B-B14F-4D97-AF65-F5344CB8AC3E}">
        <p14:creationId xmlns:p14="http://schemas.microsoft.com/office/powerpoint/2010/main" val="3369915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Photo: ADB</a:t>
            </a:r>
          </a:p>
        </p:txBody>
      </p:sp>
      <p:sp>
        <p:nvSpPr>
          <p:cNvPr id="4" name="Slide Number Placeholder 3"/>
          <p:cNvSpPr>
            <a:spLocks noGrp="1"/>
          </p:cNvSpPr>
          <p:nvPr>
            <p:ph type="sldNum" sz="quarter" idx="10"/>
          </p:nvPr>
        </p:nvSpPr>
        <p:spPr/>
        <p:txBody>
          <a:bodyPr/>
          <a:lstStyle/>
          <a:p>
            <a:fld id="{CE763924-B335-4C24-89B3-35E18EE20BFC}" type="slidenum">
              <a:rPr lang="en-GB" smtClean="0"/>
              <a:t>10</a:t>
            </a:fld>
            <a:endParaRPr lang="en-GB"/>
          </a:p>
        </p:txBody>
      </p:sp>
    </p:spTree>
    <p:extLst>
      <p:ext uri="{BB962C8B-B14F-4D97-AF65-F5344CB8AC3E}">
        <p14:creationId xmlns:p14="http://schemas.microsoft.com/office/powerpoint/2010/main" val="529465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Photos: Half the</a:t>
            </a:r>
            <a:r>
              <a:rPr lang="en-GB" baseline="0" dirty="0"/>
              <a:t> Sky Movement</a:t>
            </a:r>
            <a:endParaRPr lang="en-GB" dirty="0"/>
          </a:p>
        </p:txBody>
      </p:sp>
      <p:sp>
        <p:nvSpPr>
          <p:cNvPr id="4" name="Slide Number Placeholder 3"/>
          <p:cNvSpPr>
            <a:spLocks noGrp="1"/>
          </p:cNvSpPr>
          <p:nvPr>
            <p:ph type="sldNum" sz="quarter" idx="10"/>
          </p:nvPr>
        </p:nvSpPr>
        <p:spPr/>
        <p:txBody>
          <a:bodyPr/>
          <a:lstStyle/>
          <a:p>
            <a:fld id="{CE763924-B335-4C24-89B3-35E18EE20BFC}" type="slidenum">
              <a:rPr lang="en-GB" smtClean="0"/>
              <a:t>11</a:t>
            </a:fld>
            <a:endParaRPr lang="en-GB"/>
          </a:p>
        </p:txBody>
      </p:sp>
    </p:spTree>
    <p:extLst>
      <p:ext uri="{BB962C8B-B14F-4D97-AF65-F5344CB8AC3E}">
        <p14:creationId xmlns:p14="http://schemas.microsoft.com/office/powerpoint/2010/main" val="518298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AA7F562-CE61-4A37-83BA-D2423755817C}" type="datetimeFigureOut">
              <a:rPr lang="en-GB" smtClean="0"/>
              <a:t>12/03/2020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33F592D-8C53-4841-B280-E23C71922A64}" type="slidenum">
              <a:rPr lang="en-GB" smtClean="0"/>
              <a:t>‹#›</a:t>
            </a:fld>
            <a:endParaRPr lang="en-GB"/>
          </a:p>
        </p:txBody>
      </p:sp>
    </p:spTree>
    <p:extLst>
      <p:ext uri="{BB962C8B-B14F-4D97-AF65-F5344CB8AC3E}">
        <p14:creationId xmlns:p14="http://schemas.microsoft.com/office/powerpoint/2010/main" val="213317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4591"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35005"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AA7F562-CE61-4A37-83BA-D2423755817C}" type="datetimeFigureOut">
              <a:rPr lang="en-GB" smtClean="0"/>
              <a:t>12/03/2020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33F592D-8C53-4841-B280-E23C71922A64}" type="slidenum">
              <a:rPr lang="en-GB" smtClean="0"/>
              <a:t>‹#›</a:t>
            </a:fld>
            <a:endParaRPr lang="en-GB"/>
          </a:p>
        </p:txBody>
      </p:sp>
    </p:spTree>
    <p:extLst>
      <p:ext uri="{BB962C8B-B14F-4D97-AF65-F5344CB8AC3E}">
        <p14:creationId xmlns:p14="http://schemas.microsoft.com/office/powerpoint/2010/main" val="542894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64468" y="3161354"/>
            <a:ext cx="9963000" cy="1237200"/>
          </a:xfrm>
          <a:prstGeom prst="rect">
            <a:avLst/>
          </a:prstGeom>
          <a:noFill/>
          <a:ln>
            <a:noFill/>
          </a:ln>
        </p:spPr>
        <p:txBody>
          <a:bodyPr spcFirstLastPara="1" wrap="square" lIns="116050" tIns="116050" rIns="116050" bIns="116050" anchor="ctr" anchorCtr="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a:endParaRPr/>
          </a:p>
        </p:txBody>
      </p:sp>
      <p:sp>
        <p:nvSpPr>
          <p:cNvPr id="15" name="Google Shape;15;p3"/>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1.jpg"/><Relationship Id="rId5" Type="http://schemas.openxmlformats.org/officeDocument/2006/relationships/image" Target="../media/image9.jp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hyperlink" Target="https://www.theguardian.com/global-development/video/2016/oct/11/a-girls-life-how-inequality-starts-before-birth-video-international-day-of-the-girl" TargetMode="External"/><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jp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1.jpg"/><Relationship Id="rId4" Type="http://schemas.openxmlformats.org/officeDocument/2006/relationships/hyperlink" Target="https://www.youtube.com/watch?v=R51ijgtRqZU&amp;feature=player_embedded"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1.jpg"/><Relationship Id="rId5" Type="http://schemas.microsoft.com/office/2007/relationships/hdphoto" Target="../media/hdphoto1.wdp"/><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6" name="Google Shape;56;p13"/>
          <p:cNvSpPr/>
          <p:nvPr/>
        </p:nvSpPr>
        <p:spPr>
          <a:xfrm rot="10800000" flipH="1">
            <a:off x="428825" y="7112575"/>
            <a:ext cx="98154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7" name="Google Shape;57;p13"/>
          <p:cNvSpPr txBox="1"/>
          <p:nvPr/>
        </p:nvSpPr>
        <p:spPr>
          <a:xfrm>
            <a:off x="4010375" y="3458700"/>
            <a:ext cx="26523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i="1">
                <a:solidFill>
                  <a:schemeClr val="dk2"/>
                </a:solidFill>
                <a:latin typeface="Raleway"/>
                <a:ea typeface="Raleway"/>
                <a:cs typeface="Raleway"/>
                <a:sym typeface="Raleway"/>
              </a:rPr>
              <a:t>MENTAL MAP</a:t>
            </a:r>
            <a:endParaRPr sz="3000" i="1">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it" b="1"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b="1" dirty="0" smtClean="0">
                <a:solidFill>
                  <a:srgbClr val="861533"/>
                </a:solidFill>
                <a:latin typeface="Prompt"/>
                <a:ea typeface="Prompt"/>
                <a:cs typeface="Prompt"/>
                <a:sym typeface="Prompt"/>
              </a:rPr>
              <a:t> </a:t>
            </a:r>
            <a:r>
              <a:rPr lang="it" b="1" dirty="0">
                <a:solidFill>
                  <a:srgbClr val="861533"/>
                </a:solidFill>
                <a:latin typeface="Prompt"/>
                <a:ea typeface="Prompt"/>
                <a:cs typeface="Prompt"/>
                <a:sym typeface="Prompt"/>
              </a:rPr>
              <a:t>//</a:t>
            </a:r>
            <a:endParaRPr dirty="0">
              <a:solidFill>
                <a:srgbClr val="861533"/>
              </a:solidFill>
            </a:endParaRPr>
          </a:p>
          <a:p>
            <a:pPr marL="0" lvl="0" indent="0" algn="l" rtl="0">
              <a:spcBef>
                <a:spcPts val="0"/>
              </a:spcBef>
              <a:spcAft>
                <a:spcPts val="0"/>
              </a:spcAft>
              <a:buClr>
                <a:schemeClr val="dk1"/>
              </a:buClr>
              <a:buSzPts val="1100"/>
              <a:buFont typeface="Arial"/>
              <a:buNone/>
            </a:pPr>
            <a:r>
              <a:rPr lang="it" b="1" dirty="0">
                <a:solidFill>
                  <a:srgbClr val="861533"/>
                </a:solidFill>
                <a:latin typeface="Prompt"/>
                <a:ea typeface="Prompt"/>
                <a:cs typeface="Prompt"/>
                <a:sym typeface="Prompt"/>
              </a:rPr>
              <a:t>Teaching Learning Unit</a:t>
            </a:r>
            <a:endParaRPr b="1" dirty="0">
              <a:solidFill>
                <a:srgbClr val="861533"/>
              </a:solidFill>
              <a:latin typeface="Prompt"/>
              <a:ea typeface="Prompt"/>
              <a:cs typeface="Prompt"/>
              <a:sym typeface="Prompt"/>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387" y="1189884"/>
            <a:ext cx="8739946" cy="6369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0280711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18585" b="19739"/>
          <a:stretch/>
        </p:blipFill>
        <p:spPr bwMode="auto">
          <a:xfrm>
            <a:off x="4616570" y="1479073"/>
            <a:ext cx="5188526" cy="2698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4820" y="4309747"/>
            <a:ext cx="4712027" cy="289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ular Callout 1"/>
          <p:cNvSpPr/>
          <p:nvPr/>
        </p:nvSpPr>
        <p:spPr>
          <a:xfrm>
            <a:off x="1019966" y="1479073"/>
            <a:ext cx="3095644" cy="2498624"/>
          </a:xfrm>
          <a:prstGeom prst="wedgeRectCallout">
            <a:avLst>
              <a:gd name="adj1" fmla="val 78312"/>
              <a:gd name="adj2" fmla="val 9834"/>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Raleway" panose="020B0604020202020204" charset="0"/>
              </a:rPr>
              <a:t>What do you think this means? </a:t>
            </a:r>
          </a:p>
          <a:p>
            <a:pPr algn="ctr"/>
            <a:r>
              <a:rPr lang="en-GB" sz="2400" dirty="0">
                <a:latin typeface="Raleway" panose="020B0604020202020204" charset="0"/>
              </a:rPr>
              <a:t>Think –Pair- Share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84229" y="4129087"/>
            <a:ext cx="2567119" cy="3252262"/>
          </a:xfrm>
          <a:prstGeom prst="rect">
            <a:avLst/>
          </a:prstGeom>
        </p:spPr>
      </p:pic>
      <p:grpSp>
        <p:nvGrpSpPr>
          <p:cNvPr id="12" name="Group 11"/>
          <p:cNvGrpSpPr/>
          <p:nvPr/>
        </p:nvGrpSpPr>
        <p:grpSpPr>
          <a:xfrm>
            <a:off x="364325" y="290950"/>
            <a:ext cx="9872150" cy="776917"/>
            <a:chOff x="364325" y="290950"/>
            <a:chExt cx="9872150" cy="776917"/>
          </a:xfrm>
        </p:grpSpPr>
        <p:pic>
          <p:nvPicPr>
            <p:cNvPr id="13"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4"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6"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7006822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4865" y="1189884"/>
            <a:ext cx="8822081" cy="1270008"/>
          </a:xfrm>
          <a:solidFill>
            <a:srgbClr val="FF8F8F"/>
          </a:solidFill>
        </p:spPr>
        <p:txBody>
          <a:bodyPr>
            <a:normAutofit fontScale="90000"/>
          </a:bodyPr>
          <a:lstStyle/>
          <a:p>
            <a:r>
              <a:rPr lang="en-GB" dirty="0">
                <a:solidFill>
                  <a:srgbClr val="595959"/>
                </a:solidFill>
                <a:latin typeface="Raleway" panose="020B0604020202020204" charset="0"/>
              </a:rPr>
              <a:t>Activity One In Groups – Discuss the following questions: </a:t>
            </a:r>
          </a:p>
        </p:txBody>
      </p:sp>
      <p:sp>
        <p:nvSpPr>
          <p:cNvPr id="3" name="Content Placeholder 2"/>
          <p:cNvSpPr>
            <a:spLocks noGrp="1"/>
          </p:cNvSpPr>
          <p:nvPr>
            <p:ph idx="1"/>
          </p:nvPr>
        </p:nvSpPr>
        <p:spPr>
          <a:xfrm>
            <a:off x="810101" y="2568133"/>
            <a:ext cx="9071610" cy="4991542"/>
          </a:xfrm>
        </p:spPr>
        <p:txBody>
          <a:bodyPr>
            <a:noAutofit/>
          </a:bodyPr>
          <a:lstStyle/>
          <a:p>
            <a:r>
              <a:rPr lang="en-GB" sz="2400" dirty="0">
                <a:latin typeface="Raleway" panose="020B0604020202020204" charset="0"/>
              </a:rPr>
              <a:t>Has gender equality been achieved within the UK today? </a:t>
            </a:r>
            <a:endParaRPr lang="en-GB" sz="2400" dirty="0" smtClean="0">
              <a:latin typeface="Raleway" panose="020B0604020202020204" charset="0"/>
            </a:endParaRPr>
          </a:p>
          <a:p>
            <a:endParaRPr lang="en-GB" sz="2400" dirty="0">
              <a:latin typeface="Raleway" panose="020B0604020202020204" charset="0"/>
            </a:endParaRPr>
          </a:p>
          <a:p>
            <a:r>
              <a:rPr lang="en-GB" sz="2400" dirty="0">
                <a:latin typeface="Raleway" panose="020B0604020202020204" charset="0"/>
              </a:rPr>
              <a:t>Give examples where women and men are still not equal</a:t>
            </a:r>
            <a:r>
              <a:rPr lang="en-GB" sz="2400" dirty="0" smtClean="0">
                <a:latin typeface="Raleway" panose="020B0604020202020204" charset="0"/>
              </a:rPr>
              <a:t>.</a:t>
            </a:r>
          </a:p>
          <a:p>
            <a:pPr marL="82550" indent="0">
              <a:buNone/>
            </a:pPr>
            <a:endParaRPr lang="en-GB" sz="2400" dirty="0">
              <a:latin typeface="Raleway" panose="020B0604020202020204" charset="0"/>
            </a:endParaRPr>
          </a:p>
          <a:p>
            <a:r>
              <a:rPr lang="en-GB" sz="2400" dirty="0">
                <a:latin typeface="Raleway" panose="020B0604020202020204" charset="0"/>
              </a:rPr>
              <a:t>What is your view on this? Should this change? How will it change? How long will this take? </a:t>
            </a:r>
            <a:endParaRPr lang="en-GB" sz="2400" dirty="0" smtClean="0">
              <a:latin typeface="Raleway" panose="020B0604020202020204" charset="0"/>
            </a:endParaRPr>
          </a:p>
          <a:p>
            <a:endParaRPr lang="en-GB" sz="2400" dirty="0">
              <a:latin typeface="Raleway" panose="020B0604020202020204" charset="0"/>
            </a:endParaRPr>
          </a:p>
          <a:p>
            <a:r>
              <a:rPr lang="en-GB" sz="2400" dirty="0">
                <a:latin typeface="Raleway" panose="020B0604020202020204" charset="0"/>
              </a:rPr>
              <a:t>How about women in the rest of the world? </a:t>
            </a:r>
            <a:endParaRPr lang="en-GB" sz="2400" dirty="0" smtClean="0">
              <a:latin typeface="Raleway" panose="020B0604020202020204" charset="0"/>
            </a:endParaRPr>
          </a:p>
          <a:p>
            <a:endParaRPr lang="en-GB" sz="2400" dirty="0">
              <a:latin typeface="Raleway" panose="020B0604020202020204" charset="0"/>
            </a:endParaRPr>
          </a:p>
          <a:p>
            <a:r>
              <a:rPr lang="en-GB" sz="2400" dirty="0">
                <a:latin typeface="Raleway" panose="020B0604020202020204" charset="0"/>
              </a:rPr>
              <a:t>What action needs now needs to be taken to help promote gender equality and empower women across the world</a:t>
            </a:r>
            <a:r>
              <a:rPr lang="en-GB" sz="2400" dirty="0" smtClean="0">
                <a:latin typeface="Raleway" panose="020B0604020202020204" charset="0"/>
              </a:rPr>
              <a:t>?</a:t>
            </a:r>
            <a:endParaRPr lang="en-GB" sz="2400" dirty="0">
              <a:latin typeface="Raleway" panose="020B0604020202020204" charset="0"/>
            </a:endParaRP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6658789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2760" y="1167576"/>
            <a:ext cx="6826292" cy="1016460"/>
          </a:xfrm>
          <a:solidFill>
            <a:srgbClr val="FF8F8F"/>
          </a:solidFill>
        </p:spPr>
        <p:txBody>
          <a:bodyPr/>
          <a:lstStyle/>
          <a:p>
            <a:pPr algn="ctr"/>
            <a:r>
              <a:rPr lang="en-GB" b="1" dirty="0" smtClean="0">
                <a:solidFill>
                  <a:srgbClr val="595959"/>
                </a:solidFill>
                <a:latin typeface="Raleway" panose="020B0604020202020204" charset="0"/>
              </a:rPr>
              <a:t>Oxfam’s View</a:t>
            </a:r>
            <a:endParaRPr lang="en-GB" b="1" dirty="0">
              <a:solidFill>
                <a:srgbClr val="595959"/>
              </a:solidFill>
              <a:latin typeface="Raleway" panose="020B0604020202020204" charset="0"/>
            </a:endParaRPr>
          </a:p>
        </p:txBody>
      </p:sp>
      <p:sp>
        <p:nvSpPr>
          <p:cNvPr id="3" name="Content Placeholder 2"/>
          <p:cNvSpPr>
            <a:spLocks noGrp="1"/>
          </p:cNvSpPr>
          <p:nvPr>
            <p:ph idx="1"/>
          </p:nvPr>
        </p:nvSpPr>
        <p:spPr>
          <a:xfrm>
            <a:off x="464661" y="2184036"/>
            <a:ext cx="9071610" cy="5195636"/>
          </a:xfrm>
        </p:spPr>
        <p:txBody>
          <a:bodyPr>
            <a:normAutofit fontScale="92500" lnSpcReduction="20000"/>
          </a:bodyPr>
          <a:lstStyle/>
          <a:p>
            <a:pPr marL="0" indent="0">
              <a:buNone/>
            </a:pPr>
            <a:r>
              <a:rPr lang="en-GB" b="1" dirty="0">
                <a:solidFill>
                  <a:srgbClr val="595959"/>
                </a:solidFill>
                <a:latin typeface="Raleway" panose="020B0604020202020204" charset="0"/>
              </a:rPr>
              <a:t>What is inequality?</a:t>
            </a:r>
          </a:p>
          <a:p>
            <a:pPr marL="0" indent="0">
              <a:buNone/>
            </a:pPr>
            <a:r>
              <a:rPr lang="en-GB" dirty="0">
                <a:solidFill>
                  <a:srgbClr val="595959"/>
                </a:solidFill>
                <a:latin typeface="Raleway" panose="020B0604020202020204" charset="0"/>
              </a:rPr>
              <a:t>Inequality can be linked to race, gender, geography and economy, and factors may work together. </a:t>
            </a:r>
          </a:p>
          <a:p>
            <a:pPr marL="0" indent="0">
              <a:buNone/>
            </a:pPr>
            <a:r>
              <a:rPr lang="en-GB" dirty="0">
                <a:solidFill>
                  <a:srgbClr val="FF0000"/>
                </a:solidFill>
                <a:latin typeface="Raleway" panose="020B0604020202020204" charset="0"/>
              </a:rPr>
              <a:t>Oxfam sees ‘inequality’ as referring to ‘extreme economic (wealth and income) inequality.’</a:t>
            </a:r>
          </a:p>
          <a:p>
            <a:pPr marL="0" indent="0">
              <a:buNone/>
            </a:pPr>
            <a:endParaRPr lang="en-GB" b="1" dirty="0">
              <a:solidFill>
                <a:srgbClr val="595959"/>
              </a:solidFill>
              <a:latin typeface="Raleway" panose="020B0604020202020204" charset="0"/>
            </a:endParaRPr>
          </a:p>
          <a:p>
            <a:pPr marL="0" indent="0">
              <a:buNone/>
            </a:pPr>
            <a:r>
              <a:rPr lang="en-GB" b="1" dirty="0">
                <a:solidFill>
                  <a:srgbClr val="595959"/>
                </a:solidFill>
                <a:latin typeface="Raleway" panose="020B0604020202020204" charset="0"/>
              </a:rPr>
              <a:t>Why  do Oxfam think inequality  should be challenged?</a:t>
            </a:r>
          </a:p>
          <a:p>
            <a:pPr marL="0" indent="0">
              <a:buNone/>
            </a:pPr>
            <a:r>
              <a:rPr lang="en-GB" dirty="0">
                <a:solidFill>
                  <a:srgbClr val="595959"/>
                </a:solidFill>
                <a:latin typeface="Raleway" panose="020B0604020202020204" charset="0"/>
              </a:rPr>
              <a:t>Whilst a tiny minority of people get richer, millions of people are not receiving a fair reward for their hard work. And it’s not only wealth that is disproportionally allocated to a few individuals, power is too. This means that those with the most can often abuse it. </a:t>
            </a:r>
          </a:p>
          <a:p>
            <a:pPr marL="0" indent="0">
              <a:buNone/>
            </a:pPr>
            <a:endParaRPr lang="en-GB" dirty="0">
              <a:solidFill>
                <a:srgbClr val="595959"/>
              </a:solidFill>
              <a:latin typeface="Raleway" panose="020B0604020202020204" charset="0"/>
            </a:endParaRPr>
          </a:p>
          <a:p>
            <a:pPr marL="0" indent="0">
              <a:buNone/>
            </a:pPr>
            <a:r>
              <a:rPr lang="en-GB" dirty="0">
                <a:solidFill>
                  <a:srgbClr val="595959"/>
                </a:solidFill>
                <a:latin typeface="Raleway" panose="020B0604020202020204" charset="0"/>
              </a:rPr>
              <a:t>The last thirty years have seen an inequality explosion; Oxfam states </a:t>
            </a:r>
            <a:r>
              <a:rPr lang="en-GB" dirty="0" smtClean="0">
                <a:solidFill>
                  <a:srgbClr val="595959"/>
                </a:solidFill>
                <a:latin typeface="Raleway" panose="020B0604020202020204" charset="0"/>
              </a:rPr>
              <a:t>that:</a:t>
            </a:r>
            <a:endParaRPr lang="en-GB" dirty="0">
              <a:solidFill>
                <a:srgbClr val="595959"/>
              </a:solidFill>
              <a:latin typeface="Raleway" panose="020B0604020202020204" charset="0"/>
            </a:endParaRPr>
          </a:p>
          <a:p>
            <a:pPr marL="0" indent="0">
              <a:buNone/>
            </a:pPr>
            <a:r>
              <a:rPr lang="en-GB" b="1" dirty="0">
                <a:solidFill>
                  <a:srgbClr val="FF0000"/>
                </a:solidFill>
                <a:latin typeface="Raleway" panose="020B0604020202020204" charset="0"/>
              </a:rPr>
              <a:t> ‘Just sixty-two individuals have the same wealth as half the people on our planet – that’s 3.6 billion individuals.’ </a:t>
            </a:r>
          </a:p>
          <a:p>
            <a:endParaRPr lang="en-GB" dirty="0">
              <a:solidFill>
                <a:srgbClr val="595959"/>
              </a:solidFill>
              <a:latin typeface="Raleway" panose="020B0604020202020204" charset="0"/>
            </a:endParaRP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479466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4520" y="1331457"/>
            <a:ext cx="9071610" cy="1259946"/>
          </a:xfrm>
          <a:solidFill>
            <a:srgbClr val="FF8F8F"/>
          </a:solidFill>
        </p:spPr>
        <p:txBody>
          <a:bodyPr>
            <a:normAutofit fontScale="90000"/>
          </a:bodyPr>
          <a:lstStyle/>
          <a:p>
            <a:pPr algn="ctr"/>
            <a:r>
              <a:rPr lang="en-GB" b="1" dirty="0">
                <a:solidFill>
                  <a:srgbClr val="595959"/>
                </a:solidFill>
                <a:latin typeface="Raleway" panose="020B0604020202020204" charset="0"/>
              </a:rPr>
              <a:t>If you’re a male what does it have to do with you? </a:t>
            </a:r>
          </a:p>
        </p:txBody>
      </p:sp>
      <p:sp>
        <p:nvSpPr>
          <p:cNvPr id="3" name="Content Placeholder 2"/>
          <p:cNvSpPr>
            <a:spLocks noGrp="1"/>
          </p:cNvSpPr>
          <p:nvPr>
            <p:ph idx="1"/>
          </p:nvPr>
        </p:nvSpPr>
        <p:spPr>
          <a:xfrm>
            <a:off x="428825" y="2591403"/>
            <a:ext cx="9963000" cy="3033321"/>
          </a:xfrm>
        </p:spPr>
        <p:txBody>
          <a:bodyPr/>
          <a:lstStyle/>
          <a:p>
            <a:pPr marL="0" indent="0">
              <a:buNone/>
            </a:pPr>
            <a:endParaRPr lang="en-GB" dirty="0">
              <a:solidFill>
                <a:srgbClr val="595959"/>
              </a:solidFill>
              <a:latin typeface="Raleway" panose="020B0604020202020204" charset="0"/>
            </a:endParaRPr>
          </a:p>
          <a:p>
            <a:pPr marL="0" indent="0">
              <a:buNone/>
            </a:pPr>
            <a:r>
              <a:rPr lang="en-GB" dirty="0">
                <a:solidFill>
                  <a:srgbClr val="595959"/>
                </a:solidFill>
                <a:latin typeface="Raleway" panose="020B0604020202020204" charset="0"/>
              </a:rPr>
              <a:t>Tackling gender inequality is not just an issue for women - everyone suffers when so many people are prevented from realising their full potential.</a:t>
            </a:r>
          </a:p>
          <a:p>
            <a:pPr marL="0" indent="0">
              <a:buNone/>
            </a:pPr>
            <a:endParaRPr lang="en-GB" dirty="0">
              <a:solidFill>
                <a:srgbClr val="595959"/>
              </a:solidFill>
              <a:latin typeface="Raleway" panose="020B0604020202020204" charset="0"/>
            </a:endParaRPr>
          </a:p>
          <a:p>
            <a:pPr marL="0" indent="0">
              <a:buNone/>
            </a:pPr>
            <a:r>
              <a:rPr lang="en-GB" dirty="0">
                <a:solidFill>
                  <a:srgbClr val="595959"/>
                </a:solidFill>
                <a:latin typeface="Raleway" panose="020B0604020202020204" charset="0"/>
              </a:rPr>
              <a:t>Equality is essential to tackle poverty, and both men and women need to be part of the solution.</a:t>
            </a:r>
          </a:p>
          <a:p>
            <a:endParaRPr lang="en-GB" dirty="0"/>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9902666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308" y="1218807"/>
            <a:ext cx="9071610" cy="1195992"/>
          </a:xfrm>
          <a:solidFill>
            <a:srgbClr val="FF8F8F"/>
          </a:solidFill>
        </p:spPr>
        <p:txBody>
          <a:bodyPr>
            <a:normAutofit fontScale="90000"/>
          </a:bodyPr>
          <a:lstStyle/>
          <a:p>
            <a:pPr algn="ctr"/>
            <a:r>
              <a:rPr lang="en-GB" b="1" dirty="0">
                <a:solidFill>
                  <a:srgbClr val="595959"/>
                </a:solidFill>
                <a:latin typeface="Raleway" panose="020B0604020202020204" charset="0"/>
              </a:rPr>
              <a:t>Why the focus on Gender Inequality? Oxfam's view </a:t>
            </a:r>
          </a:p>
        </p:txBody>
      </p:sp>
      <p:sp>
        <p:nvSpPr>
          <p:cNvPr id="3" name="Content Placeholder 2"/>
          <p:cNvSpPr>
            <a:spLocks noGrp="1"/>
          </p:cNvSpPr>
          <p:nvPr>
            <p:ph idx="1"/>
          </p:nvPr>
        </p:nvSpPr>
        <p:spPr>
          <a:xfrm>
            <a:off x="364325" y="2414799"/>
            <a:ext cx="9071610" cy="5144876"/>
          </a:xfrm>
        </p:spPr>
        <p:txBody>
          <a:bodyPr>
            <a:normAutofit/>
          </a:bodyPr>
          <a:lstStyle/>
          <a:p>
            <a:pPr marL="0" indent="0">
              <a:buNone/>
            </a:pPr>
            <a:r>
              <a:rPr lang="en-GB" sz="1600" b="1" dirty="0">
                <a:latin typeface="Raleway" panose="020B0604020202020204" charset="0"/>
              </a:rPr>
              <a:t>Gender inequality is the most serious  form of discrimination in the world. </a:t>
            </a:r>
            <a:r>
              <a:rPr lang="en-GB" sz="1600" dirty="0">
                <a:latin typeface="Raleway" panose="020B0604020202020204" charset="0"/>
              </a:rPr>
              <a:t>While this affects everyone, it is women and girls who face the most discrimination as a result of gender inequality. Women and girls form the majority of those living in poverty. </a:t>
            </a:r>
            <a:endParaRPr lang="en-GB" sz="1600" dirty="0" smtClean="0">
              <a:latin typeface="Raleway" panose="020B0604020202020204" charset="0"/>
            </a:endParaRPr>
          </a:p>
          <a:p>
            <a:pPr marL="0" indent="0">
              <a:buNone/>
            </a:pPr>
            <a:endParaRPr lang="en-GB" sz="1600" dirty="0">
              <a:latin typeface="Raleway" panose="020B0604020202020204" charset="0"/>
            </a:endParaRPr>
          </a:p>
          <a:p>
            <a:pPr marL="0" indent="0">
              <a:buNone/>
            </a:pPr>
            <a:r>
              <a:rPr lang="en-GB" sz="1600" b="1" dirty="0">
                <a:latin typeface="Raleway" panose="020B0604020202020204" charset="0"/>
              </a:rPr>
              <a:t>Women and Girls have:</a:t>
            </a:r>
          </a:p>
          <a:p>
            <a:pPr marL="0" indent="0">
              <a:buNone/>
            </a:pPr>
            <a:r>
              <a:rPr lang="en-GB" sz="1600" b="1" dirty="0">
                <a:latin typeface="Raleway" panose="020B0604020202020204" charset="0"/>
              </a:rPr>
              <a:t> </a:t>
            </a:r>
          </a:p>
          <a:p>
            <a:r>
              <a:rPr lang="en-GB" sz="1600" b="1" dirty="0">
                <a:solidFill>
                  <a:srgbClr val="FF0000"/>
                </a:solidFill>
                <a:latin typeface="Raleway" panose="020B0604020202020204" charset="0"/>
              </a:rPr>
              <a:t>fewer resources,</a:t>
            </a:r>
          </a:p>
          <a:p>
            <a:r>
              <a:rPr lang="en-GB" sz="1600" b="1" dirty="0">
                <a:solidFill>
                  <a:srgbClr val="FF0000"/>
                </a:solidFill>
                <a:latin typeface="Raleway" panose="020B0604020202020204" charset="0"/>
              </a:rPr>
              <a:t>less power and less influence in decision making when compared to men. </a:t>
            </a:r>
          </a:p>
          <a:p>
            <a:r>
              <a:rPr lang="en-GB" sz="1600" b="1" dirty="0">
                <a:solidFill>
                  <a:srgbClr val="FF0000"/>
                </a:solidFill>
                <a:latin typeface="Raleway" panose="020B0604020202020204" charset="0"/>
              </a:rPr>
              <a:t>they are exposed to various forms of violence and exploitation </a:t>
            </a:r>
          </a:p>
          <a:p>
            <a:r>
              <a:rPr lang="en-GB" sz="1600" b="1" dirty="0">
                <a:solidFill>
                  <a:srgbClr val="FF0000"/>
                </a:solidFill>
                <a:latin typeface="Raleway" panose="020B0604020202020204" charset="0"/>
              </a:rPr>
              <a:t>experience further inequality because of their ethnicity, age, race, class, marital status, sexual orientation and (dis)ability.</a:t>
            </a:r>
          </a:p>
          <a:p>
            <a:pPr marL="0" indent="0">
              <a:buNone/>
            </a:pPr>
            <a:endParaRPr lang="en-GB" sz="1600" dirty="0">
              <a:latin typeface="Raleway" panose="020B0604020202020204" charset="0"/>
            </a:endParaRPr>
          </a:p>
          <a:p>
            <a:pPr marL="0" indent="0">
              <a:buNone/>
            </a:pPr>
            <a:r>
              <a:rPr lang="en-GB" sz="1600" dirty="0">
                <a:latin typeface="Raleway" panose="020B0604020202020204" charset="0"/>
              </a:rPr>
              <a:t>Oxfam think its important that we  all talk about these issues. Women need support to have more control and influence.</a:t>
            </a:r>
          </a:p>
          <a:p>
            <a:pPr marL="0" indent="0">
              <a:buNone/>
            </a:pPr>
            <a:endParaRPr lang="en-GB" sz="1600" dirty="0">
              <a:latin typeface="Raleway" panose="020B0604020202020204" charset="0"/>
            </a:endParaRPr>
          </a:p>
          <a:p>
            <a:pPr marL="0" indent="0">
              <a:buNone/>
            </a:pPr>
            <a:r>
              <a:rPr lang="en-GB" sz="1600" b="1" dirty="0">
                <a:latin typeface="Raleway" panose="020B0604020202020204" charset="0"/>
              </a:rPr>
              <a:t>They believe that transforming gender and power relations, and improving women's rights will help end poverty not only for women and girls, but for men and boys too</a:t>
            </a:r>
            <a:r>
              <a:rPr lang="en-GB" sz="1600" b="1" dirty="0" smtClean="0">
                <a:latin typeface="Raleway" panose="020B0604020202020204" charset="0"/>
              </a:rPr>
              <a:t>.</a:t>
            </a:r>
            <a:endParaRPr lang="en-GB" sz="1600" b="1" dirty="0">
              <a:latin typeface="Raleway" panose="020B0604020202020204" charset="0"/>
            </a:endParaRP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5859226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6792" y="1189884"/>
            <a:ext cx="8696642" cy="6043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601703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795" y="1283215"/>
            <a:ext cx="9071610" cy="1111348"/>
          </a:xfrm>
          <a:solidFill>
            <a:srgbClr val="FF8F8F"/>
          </a:solidFill>
        </p:spPr>
        <p:txBody>
          <a:bodyPr>
            <a:normAutofit fontScale="90000"/>
          </a:bodyPr>
          <a:lstStyle/>
          <a:p>
            <a:pPr algn="ctr"/>
            <a:r>
              <a:rPr lang="en-GB" b="1" dirty="0">
                <a:solidFill>
                  <a:srgbClr val="595959"/>
                </a:solidFill>
                <a:latin typeface="Raleway" panose="020B0604020202020204" charset="0"/>
              </a:rPr>
              <a:t>What does inequality have to do with gender?</a:t>
            </a:r>
          </a:p>
        </p:txBody>
      </p:sp>
      <p:sp>
        <p:nvSpPr>
          <p:cNvPr id="3" name="Content Placeholder 2"/>
          <p:cNvSpPr>
            <a:spLocks noGrp="1"/>
          </p:cNvSpPr>
          <p:nvPr>
            <p:ph idx="1"/>
          </p:nvPr>
        </p:nvSpPr>
        <p:spPr>
          <a:xfrm>
            <a:off x="364325" y="2482521"/>
            <a:ext cx="9071610" cy="4873431"/>
          </a:xfrm>
        </p:spPr>
        <p:txBody>
          <a:bodyPr>
            <a:normAutofit fontScale="92500" lnSpcReduction="20000"/>
          </a:bodyPr>
          <a:lstStyle/>
          <a:p>
            <a:r>
              <a:rPr lang="en-GB" b="1" dirty="0">
                <a:latin typeface="Raleway" panose="020B0604020202020204" charset="0"/>
              </a:rPr>
              <a:t>A baby’s gender makes a difference to its life chances. </a:t>
            </a:r>
            <a:r>
              <a:rPr lang="en-GB" dirty="0">
                <a:solidFill>
                  <a:srgbClr val="0070C0"/>
                </a:solidFill>
                <a:latin typeface="Raleway" panose="020B0604020202020204" charset="0"/>
              </a:rPr>
              <a:t>Women account for two thirds of people currently living in extreme poverty and 60% of the working poor in the world.</a:t>
            </a:r>
          </a:p>
          <a:p>
            <a:r>
              <a:rPr lang="en-GB" dirty="0">
                <a:latin typeface="Raleway" panose="020B0604020202020204" charset="0"/>
              </a:rPr>
              <a:t>Globally, women own fewer assets than men. </a:t>
            </a:r>
          </a:p>
          <a:p>
            <a:r>
              <a:rPr lang="en-GB" dirty="0">
                <a:latin typeface="Raleway" panose="020B0604020202020204" charset="0"/>
              </a:rPr>
              <a:t>They earn less money, have fewer legal rights, do the vast majority of unpaid care work, and are grossly under-represented on the political stage. </a:t>
            </a:r>
          </a:p>
          <a:p>
            <a:pPr marL="0" indent="0">
              <a:buNone/>
            </a:pPr>
            <a:endParaRPr lang="en-GB" dirty="0">
              <a:latin typeface="Raleway" panose="020B0604020202020204" charset="0"/>
            </a:endParaRPr>
          </a:p>
          <a:p>
            <a:pPr marL="0" indent="0">
              <a:buNone/>
            </a:pPr>
            <a:r>
              <a:rPr lang="en-GB" dirty="0">
                <a:latin typeface="Raleway" panose="020B0604020202020204" charset="0"/>
              </a:rPr>
              <a:t>The governments of 128 countries still give women a lower legal status than men. </a:t>
            </a:r>
          </a:p>
          <a:p>
            <a:pPr marL="0" indent="0">
              <a:buNone/>
            </a:pPr>
            <a:r>
              <a:rPr lang="en-GB" dirty="0">
                <a:latin typeface="Raleway" panose="020B0604020202020204" charset="0"/>
              </a:rPr>
              <a:t>One-in three women suffer physical or sexual violence in their lifetime, and many live in constant fear of abuse. </a:t>
            </a:r>
          </a:p>
          <a:p>
            <a:pPr marL="0" indent="0">
              <a:buNone/>
            </a:pPr>
            <a:r>
              <a:rPr lang="en-GB" b="1" dirty="0">
                <a:solidFill>
                  <a:srgbClr val="FF0000"/>
                </a:solidFill>
                <a:latin typeface="Raleway" panose="020B0604020202020204" charset="0"/>
              </a:rPr>
              <a:t>However, women have the greatest potential to end the poverty and injustice that they, their families and communities face.</a:t>
            </a:r>
          </a:p>
          <a:p>
            <a:endParaRPr lang="en-GB" dirty="0"/>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8571195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9934" y="1150715"/>
            <a:ext cx="9493532" cy="1094739"/>
          </a:xfrm>
          <a:solidFill>
            <a:srgbClr val="FF8F8F"/>
          </a:solidFill>
        </p:spPr>
        <p:txBody>
          <a:bodyPr>
            <a:noAutofit/>
          </a:bodyPr>
          <a:lstStyle/>
          <a:p>
            <a:pPr algn="ctr"/>
            <a:r>
              <a:rPr lang="en-GB" sz="3400" dirty="0"/>
              <a:t> </a:t>
            </a:r>
            <a:r>
              <a:rPr lang="en-GB" sz="3400" b="1" dirty="0">
                <a:latin typeface="Raleway" panose="020B0604020202020204" charset="0"/>
              </a:rPr>
              <a:t>Activity  Two: Facts about Gender- How Fair is it? </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74990203"/>
              </p:ext>
            </p:extLst>
          </p:nvPr>
        </p:nvGraphicFramePr>
        <p:xfrm>
          <a:off x="364325" y="2328301"/>
          <a:ext cx="7174277" cy="5286481"/>
        </p:xfrm>
        <a:graphic>
          <a:graphicData uri="http://schemas.openxmlformats.org/drawingml/2006/table">
            <a:tbl>
              <a:tblPr firstRow="1" firstCol="1" bandRow="1"/>
              <a:tblGrid>
                <a:gridCol w="2472209">
                  <a:extLst>
                    <a:ext uri="{9D8B030D-6E8A-4147-A177-3AD203B41FA5}">
                      <a16:colId xmlns:a16="http://schemas.microsoft.com/office/drawing/2014/main" val="20000"/>
                    </a:ext>
                  </a:extLst>
                </a:gridCol>
                <a:gridCol w="2206844">
                  <a:extLst>
                    <a:ext uri="{9D8B030D-6E8A-4147-A177-3AD203B41FA5}">
                      <a16:colId xmlns:a16="http://schemas.microsoft.com/office/drawing/2014/main" val="20001"/>
                    </a:ext>
                  </a:extLst>
                </a:gridCol>
                <a:gridCol w="2495224">
                  <a:extLst>
                    <a:ext uri="{9D8B030D-6E8A-4147-A177-3AD203B41FA5}">
                      <a16:colId xmlns:a16="http://schemas.microsoft.com/office/drawing/2014/main" val="20002"/>
                    </a:ext>
                  </a:extLst>
                </a:gridCol>
              </a:tblGrid>
              <a:tr h="996452">
                <a:tc>
                  <a:txBody>
                    <a:bodyPr/>
                    <a:lstStyle/>
                    <a:p>
                      <a:pPr algn="l">
                        <a:lnSpc>
                          <a:spcPct val="115000"/>
                        </a:lnSpc>
                        <a:spcAft>
                          <a:spcPts val="0"/>
                        </a:spcAft>
                      </a:pPr>
                      <a:r>
                        <a:rPr lang="en-GB" sz="1500" b="0" i="1" dirty="0">
                          <a:effectLst/>
                          <a:latin typeface="Raleway" panose="020B0604020202020204" charset="0"/>
                          <a:ea typeface="Calibri"/>
                          <a:cs typeface="Times New Roman"/>
                        </a:rPr>
                        <a:t> </a:t>
                      </a:r>
                      <a:r>
                        <a:rPr lang="en-GB" sz="1500" b="0" i="0" dirty="0" smtClean="0">
                          <a:effectLst/>
                          <a:latin typeface="Raleway" panose="020B0604020202020204" charset="0"/>
                          <a:ea typeface="Calibri"/>
                          <a:cs typeface="Times New Roman"/>
                        </a:rPr>
                        <a:t>1.</a:t>
                      </a:r>
                      <a:r>
                        <a:rPr lang="en-GB" sz="1500" b="0" i="0" baseline="0" dirty="0" smtClean="0">
                          <a:effectLst/>
                          <a:latin typeface="Raleway" panose="020B0604020202020204" charset="0"/>
                          <a:ea typeface="Calibri"/>
                          <a:cs typeface="Times New Roman"/>
                        </a:rPr>
                        <a:t> </a:t>
                      </a:r>
                      <a:r>
                        <a:rPr lang="en-GB" sz="1500" b="0" dirty="0" smtClean="0">
                          <a:effectLst/>
                          <a:latin typeface="Raleway" panose="020B0604020202020204" charset="0"/>
                          <a:ea typeface="Calibri"/>
                          <a:cs typeface="Times New Roman"/>
                        </a:rPr>
                        <a:t>The </a:t>
                      </a:r>
                      <a:r>
                        <a:rPr lang="en-GB" sz="1500" b="0" dirty="0">
                          <a:effectLst/>
                          <a:latin typeface="Raleway" panose="020B0604020202020204" charset="0"/>
                          <a:ea typeface="Calibri"/>
                          <a:cs typeface="Times New Roman"/>
                        </a:rPr>
                        <a:t>majority of the world’s poorest people are women.</a:t>
                      </a:r>
                    </a:p>
                  </a:txBody>
                  <a:tcPr marL="43577" marR="43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GB" sz="1500" b="0" i="1" dirty="0">
                          <a:effectLst/>
                          <a:latin typeface="Raleway" panose="020B0604020202020204" charset="0"/>
                          <a:ea typeface="Calibri"/>
                          <a:cs typeface="Times New Roman"/>
                        </a:rPr>
                        <a:t> </a:t>
                      </a:r>
                      <a:r>
                        <a:rPr lang="en-GB" sz="1500" b="0" dirty="0" smtClean="0">
                          <a:effectLst/>
                          <a:latin typeface="Raleway" panose="020B0604020202020204" charset="0"/>
                          <a:ea typeface="Calibri"/>
                          <a:cs typeface="Times New Roman"/>
                        </a:rPr>
                        <a:t>2</a:t>
                      </a:r>
                      <a:r>
                        <a:rPr lang="en-GB" sz="1500" b="0" dirty="0">
                          <a:effectLst/>
                          <a:latin typeface="Raleway" panose="020B0604020202020204" charset="0"/>
                          <a:ea typeface="Calibri"/>
                          <a:cs typeface="Times New Roman"/>
                        </a:rPr>
                        <a:t>. Globally women are less likely to be involved in decision making.</a:t>
                      </a:r>
                    </a:p>
                  </a:txBody>
                  <a:tcPr marL="43577" marR="43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GB" sz="1500" b="0" dirty="0" smtClean="0">
                          <a:effectLst/>
                          <a:latin typeface="Raleway" panose="020B0604020202020204" charset="0"/>
                          <a:ea typeface="Calibri"/>
                          <a:cs typeface="Times New Roman"/>
                        </a:rPr>
                        <a:t>3</a:t>
                      </a:r>
                      <a:r>
                        <a:rPr lang="en-GB" sz="1500" b="0" dirty="0">
                          <a:effectLst/>
                          <a:latin typeface="Raleway" panose="020B0604020202020204" charset="0"/>
                          <a:ea typeface="Calibri"/>
                          <a:cs typeface="Times New Roman"/>
                        </a:rPr>
                        <a:t>. Women are less likely than men to own land or property.</a:t>
                      </a:r>
                    </a:p>
                  </a:txBody>
                  <a:tcPr marL="43577" marR="43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743791">
                <a:tc>
                  <a:txBody>
                    <a:bodyPr/>
                    <a:lstStyle/>
                    <a:p>
                      <a:pPr algn="l">
                        <a:lnSpc>
                          <a:spcPct val="115000"/>
                        </a:lnSpc>
                        <a:spcAft>
                          <a:spcPts val="0"/>
                        </a:spcAft>
                      </a:pPr>
                      <a:r>
                        <a:rPr lang="en-GB" sz="1500" b="0" dirty="0" smtClean="0">
                          <a:effectLst/>
                          <a:latin typeface="Raleway" panose="020B0604020202020204" charset="0"/>
                          <a:ea typeface="Calibri"/>
                          <a:cs typeface="Times New Roman"/>
                        </a:rPr>
                        <a:t>4</a:t>
                      </a:r>
                      <a:r>
                        <a:rPr lang="en-GB" sz="1500" b="0" dirty="0">
                          <a:effectLst/>
                          <a:latin typeface="Raleway" panose="020B0604020202020204" charset="0"/>
                          <a:ea typeface="Calibri"/>
                          <a:cs typeface="Times New Roman"/>
                        </a:rPr>
                        <a:t>. The percentage of female Homicide victims worldwide, intentionally killed by an intimate partner or family member is 47% and 6% for men.</a:t>
                      </a:r>
                    </a:p>
                  </a:txBody>
                  <a:tcPr marL="43577" marR="43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GB" sz="1500" b="0" dirty="0" smtClean="0">
                          <a:effectLst/>
                          <a:latin typeface="Raleway" panose="020B0604020202020204" charset="0"/>
                          <a:ea typeface="Calibri"/>
                          <a:cs typeface="Times New Roman"/>
                        </a:rPr>
                        <a:t>5</a:t>
                      </a:r>
                      <a:r>
                        <a:rPr lang="en-GB" sz="1500" b="0" dirty="0">
                          <a:effectLst/>
                          <a:latin typeface="Raleway" panose="020B0604020202020204" charset="0"/>
                          <a:ea typeface="Calibri"/>
                          <a:cs typeface="Times New Roman"/>
                        </a:rPr>
                        <a:t>. A study of 83 countries revealed that women earn 10-30% less than men for the same work.</a:t>
                      </a:r>
                    </a:p>
                    <a:p>
                      <a:pPr algn="l">
                        <a:lnSpc>
                          <a:spcPct val="115000"/>
                        </a:lnSpc>
                        <a:spcAft>
                          <a:spcPts val="0"/>
                        </a:spcAft>
                      </a:pPr>
                      <a:r>
                        <a:rPr lang="en-GB" sz="1500" b="0" i="1" dirty="0">
                          <a:effectLst/>
                          <a:latin typeface="Raleway" panose="020B0604020202020204" charset="0"/>
                          <a:ea typeface="Calibri"/>
                          <a:cs typeface="Times New Roman"/>
                        </a:rPr>
                        <a:t> </a:t>
                      </a:r>
                      <a:endParaRPr lang="en-GB" sz="1500" b="0" dirty="0">
                        <a:effectLst/>
                        <a:latin typeface="Raleway" panose="020B0604020202020204" charset="0"/>
                        <a:ea typeface="Calibri"/>
                        <a:cs typeface="Times New Roman"/>
                      </a:endParaRPr>
                    </a:p>
                  </a:txBody>
                  <a:tcPr marL="43577" marR="43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GB" sz="1500" b="0" dirty="0" smtClean="0">
                          <a:effectLst/>
                          <a:latin typeface="Raleway" panose="020B0604020202020204" charset="0"/>
                          <a:ea typeface="Calibri"/>
                          <a:cs typeface="Times New Roman"/>
                        </a:rPr>
                        <a:t>6</a:t>
                      </a:r>
                      <a:r>
                        <a:rPr lang="en-GB" sz="1500" b="0" dirty="0">
                          <a:effectLst/>
                          <a:latin typeface="Raleway" panose="020B0604020202020204" charset="0"/>
                          <a:ea typeface="Calibri"/>
                          <a:cs typeface="Times New Roman"/>
                        </a:rPr>
                        <a:t>. Over 750 million women and girls alive today were married before their 18</a:t>
                      </a:r>
                      <a:r>
                        <a:rPr lang="en-GB" sz="1500" b="0" baseline="30000" dirty="0">
                          <a:effectLst/>
                          <a:latin typeface="Raleway" panose="020B0604020202020204" charset="0"/>
                          <a:ea typeface="Calibri"/>
                          <a:cs typeface="Times New Roman"/>
                        </a:rPr>
                        <a:t>th</a:t>
                      </a:r>
                      <a:r>
                        <a:rPr lang="en-GB" sz="1500" b="0" dirty="0">
                          <a:effectLst/>
                          <a:latin typeface="Raleway" panose="020B0604020202020204" charset="0"/>
                          <a:ea typeface="Calibri"/>
                          <a:cs typeface="Times New Roman"/>
                        </a:rPr>
                        <a:t> birthday.</a:t>
                      </a:r>
                    </a:p>
                    <a:p>
                      <a:pPr algn="l">
                        <a:lnSpc>
                          <a:spcPct val="115000"/>
                        </a:lnSpc>
                        <a:spcAft>
                          <a:spcPts val="0"/>
                        </a:spcAft>
                      </a:pPr>
                      <a:r>
                        <a:rPr lang="en-GB" sz="1500" b="0" i="1" dirty="0">
                          <a:effectLst/>
                          <a:latin typeface="Raleway" panose="020B0604020202020204" charset="0"/>
                          <a:ea typeface="Calibri"/>
                          <a:cs typeface="Times New Roman"/>
                        </a:rPr>
                        <a:t> </a:t>
                      </a:r>
                      <a:endParaRPr lang="en-GB" sz="1500" b="0" dirty="0">
                        <a:effectLst/>
                        <a:latin typeface="Raleway" panose="020B0604020202020204" charset="0"/>
                        <a:ea typeface="Calibri"/>
                        <a:cs typeface="Times New Roman"/>
                      </a:endParaRPr>
                    </a:p>
                  </a:txBody>
                  <a:tcPr marL="43577" marR="43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91130">
                <a:tc>
                  <a:txBody>
                    <a:bodyPr/>
                    <a:lstStyle/>
                    <a:p>
                      <a:pPr algn="l">
                        <a:lnSpc>
                          <a:spcPct val="115000"/>
                        </a:lnSpc>
                        <a:spcAft>
                          <a:spcPts val="0"/>
                        </a:spcAft>
                      </a:pPr>
                      <a:r>
                        <a:rPr lang="en-GB" sz="1500" b="0" dirty="0" smtClean="0">
                          <a:effectLst/>
                          <a:latin typeface="Raleway" panose="020B0604020202020204" charset="0"/>
                          <a:ea typeface="Calibri"/>
                          <a:cs typeface="Times New Roman"/>
                        </a:rPr>
                        <a:t>7</a:t>
                      </a:r>
                      <a:r>
                        <a:rPr lang="en-GB" sz="1500" b="0" dirty="0">
                          <a:effectLst/>
                          <a:latin typeface="Raleway" panose="020B0604020202020204" charset="0"/>
                          <a:ea typeface="Calibri"/>
                          <a:cs typeface="Times New Roman"/>
                        </a:rPr>
                        <a:t>. On average women do 3 times as much unpaid care and domestic work as men. </a:t>
                      </a:r>
                    </a:p>
                    <a:p>
                      <a:pPr algn="l">
                        <a:lnSpc>
                          <a:spcPct val="115000"/>
                        </a:lnSpc>
                        <a:spcAft>
                          <a:spcPts val="0"/>
                        </a:spcAft>
                      </a:pPr>
                      <a:r>
                        <a:rPr lang="en-GB" sz="1500" b="0" i="1" dirty="0">
                          <a:effectLst/>
                          <a:latin typeface="Raleway" panose="020B0604020202020204" charset="0"/>
                          <a:ea typeface="Calibri"/>
                          <a:cs typeface="Times New Roman"/>
                        </a:rPr>
                        <a:t> </a:t>
                      </a:r>
                      <a:endParaRPr lang="en-GB" sz="1500" b="0" dirty="0">
                        <a:effectLst/>
                        <a:latin typeface="Raleway" panose="020B0604020202020204" charset="0"/>
                        <a:ea typeface="Calibri"/>
                        <a:cs typeface="Times New Roman"/>
                      </a:endParaRPr>
                    </a:p>
                  </a:txBody>
                  <a:tcPr marL="43577" marR="43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GB" sz="1500" b="0" dirty="0" smtClean="0">
                          <a:effectLst/>
                          <a:latin typeface="Raleway" panose="020B0604020202020204" charset="0"/>
                          <a:ea typeface="Calibri"/>
                          <a:cs typeface="Times New Roman"/>
                        </a:rPr>
                        <a:t>8</a:t>
                      </a:r>
                      <a:r>
                        <a:rPr lang="en-GB" sz="1500" b="0" dirty="0">
                          <a:effectLst/>
                          <a:latin typeface="Raleway" panose="020B0604020202020204" charset="0"/>
                          <a:ea typeface="Calibri"/>
                          <a:cs typeface="Times New Roman"/>
                        </a:rPr>
                        <a:t>. The proportion of women in national parliaments across the world is 23.4%. </a:t>
                      </a:r>
                    </a:p>
                    <a:p>
                      <a:pPr algn="l">
                        <a:lnSpc>
                          <a:spcPct val="115000"/>
                        </a:lnSpc>
                        <a:spcAft>
                          <a:spcPts val="0"/>
                        </a:spcAft>
                      </a:pPr>
                      <a:r>
                        <a:rPr lang="en-GB" sz="1500" b="0" i="1" dirty="0">
                          <a:effectLst/>
                          <a:latin typeface="Raleway" panose="020B0604020202020204" charset="0"/>
                          <a:ea typeface="Calibri"/>
                          <a:cs typeface="Times New Roman"/>
                        </a:rPr>
                        <a:t> </a:t>
                      </a:r>
                      <a:endParaRPr lang="en-GB" sz="1500" b="0" dirty="0">
                        <a:effectLst/>
                        <a:latin typeface="Raleway" panose="020B0604020202020204" charset="0"/>
                        <a:ea typeface="Calibri"/>
                        <a:cs typeface="Times New Roman"/>
                      </a:endParaRPr>
                    </a:p>
                  </a:txBody>
                  <a:tcPr marL="43577" marR="43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GB" sz="1500" b="0" dirty="0" smtClean="0">
                          <a:effectLst/>
                          <a:latin typeface="Raleway" panose="020B0604020202020204" charset="0"/>
                          <a:ea typeface="Calibri"/>
                          <a:cs typeface="Times New Roman"/>
                        </a:rPr>
                        <a:t>9</a:t>
                      </a:r>
                      <a:r>
                        <a:rPr lang="en-GB" sz="1500" b="0" dirty="0">
                          <a:effectLst/>
                          <a:latin typeface="Raleway" panose="020B0604020202020204" charset="0"/>
                          <a:ea typeface="Calibri"/>
                          <a:cs typeface="Times New Roman"/>
                        </a:rPr>
                        <a:t>. In many marriages or partnerships the male still has the greatest say about when the couple have sex, whether they use contraception and when women can get help from health care staff.</a:t>
                      </a:r>
                    </a:p>
                    <a:p>
                      <a:pPr algn="l">
                        <a:lnSpc>
                          <a:spcPct val="115000"/>
                        </a:lnSpc>
                        <a:spcAft>
                          <a:spcPts val="0"/>
                        </a:spcAft>
                      </a:pPr>
                      <a:r>
                        <a:rPr lang="en-GB" sz="1500" b="0" i="1" dirty="0">
                          <a:effectLst/>
                          <a:latin typeface="Raleway" panose="020B0604020202020204" charset="0"/>
                          <a:ea typeface="Calibri"/>
                          <a:cs typeface="Times New Roman"/>
                        </a:rPr>
                        <a:t> </a:t>
                      </a:r>
                      <a:endParaRPr lang="en-GB" sz="1500" b="0" dirty="0">
                        <a:effectLst/>
                        <a:latin typeface="Raleway" panose="020B0604020202020204" charset="0"/>
                        <a:ea typeface="Calibri"/>
                        <a:cs typeface="Times New Roman"/>
                      </a:endParaRPr>
                    </a:p>
                  </a:txBody>
                  <a:tcPr marL="43577" marR="43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Rectangle 5"/>
          <p:cNvSpPr/>
          <p:nvPr/>
        </p:nvSpPr>
        <p:spPr>
          <a:xfrm>
            <a:off x="7709009" y="2550577"/>
            <a:ext cx="2697872" cy="31287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Raleway" panose="020B0604020202020204" charset="0"/>
              </a:rPr>
              <a:t>Instructions </a:t>
            </a:r>
          </a:p>
          <a:p>
            <a:pPr algn="ctr"/>
            <a:r>
              <a:rPr lang="en-GB" sz="2000" dirty="0">
                <a:solidFill>
                  <a:schemeClr val="tx1"/>
                </a:solidFill>
                <a:latin typeface="Raleway" panose="020B0604020202020204" charset="0"/>
              </a:rPr>
              <a:t>Work in groups of Four</a:t>
            </a:r>
          </a:p>
          <a:p>
            <a:pPr algn="ctr"/>
            <a:r>
              <a:rPr lang="en-GB" sz="2000" dirty="0">
                <a:solidFill>
                  <a:schemeClr val="tx1"/>
                </a:solidFill>
                <a:latin typeface="Raleway" panose="020B0604020202020204" charset="0"/>
              </a:rPr>
              <a:t>Read each statement and </a:t>
            </a:r>
            <a:r>
              <a:rPr lang="en-GB" sz="2000" dirty="0" smtClean="0">
                <a:solidFill>
                  <a:schemeClr val="tx1"/>
                </a:solidFill>
                <a:latin typeface="Raleway" panose="020B0604020202020204" charset="0"/>
              </a:rPr>
              <a:t>put them in order of how fair you feel they are. </a:t>
            </a:r>
            <a:endParaRPr lang="en-GB" sz="2000" dirty="0">
              <a:solidFill>
                <a:schemeClr val="tx1"/>
              </a:solidFill>
              <a:latin typeface="Raleway" panose="020B0604020202020204" charset="0"/>
            </a:endParaRPr>
          </a:p>
          <a:p>
            <a:pPr algn="ctr"/>
            <a:r>
              <a:rPr lang="en-GB" sz="2000" dirty="0">
                <a:solidFill>
                  <a:schemeClr val="tx1"/>
                </a:solidFill>
                <a:latin typeface="Raleway" panose="020B0604020202020204" charset="0"/>
              </a:rPr>
              <a:t>Discuss how you feel about these statements </a:t>
            </a:r>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94212" y="5819859"/>
            <a:ext cx="2527466" cy="15644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3" name="Group 12"/>
          <p:cNvGrpSpPr/>
          <p:nvPr/>
        </p:nvGrpSpPr>
        <p:grpSpPr>
          <a:xfrm>
            <a:off x="364325" y="290950"/>
            <a:ext cx="9872150" cy="776917"/>
            <a:chOff x="364325" y="290950"/>
            <a:chExt cx="9872150" cy="776917"/>
          </a:xfrm>
        </p:grpSpPr>
        <p:pic>
          <p:nvPicPr>
            <p:cNvPr id="14"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6716793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338238" y="1332150"/>
            <a:ext cx="8016924" cy="1313565"/>
          </a:xfrm>
          <a:prstGeom prst="rect">
            <a:avLst/>
          </a:prstGeom>
          <a:solidFill>
            <a:srgbClr val="FF8F8F"/>
          </a:solidFill>
        </p:spPr>
        <p:txBody>
          <a:bodyPr wrap="square">
            <a:spAutoFit/>
          </a:bodyPr>
          <a:lstStyle/>
          <a:p>
            <a:pPr algn="ctr"/>
            <a:r>
              <a:rPr lang="en-GB" sz="3968" b="1" dirty="0">
                <a:solidFill>
                  <a:srgbClr val="595959"/>
                </a:solidFill>
                <a:latin typeface="Raleway" panose="020B0604020202020204" charset="0"/>
              </a:rPr>
              <a:t>Activity  Two: Facts about Gender- How Fair is it? </a:t>
            </a:r>
            <a:endParaRPr lang="en-GB" sz="3968" dirty="0">
              <a:solidFill>
                <a:srgbClr val="595959"/>
              </a:solidFill>
              <a:latin typeface="Raleway" panose="020B0604020202020204" charset="0"/>
            </a:endParaRPr>
          </a:p>
        </p:txBody>
      </p:sp>
      <p:grpSp>
        <p:nvGrpSpPr>
          <p:cNvPr id="2" name="Group 1"/>
          <p:cNvGrpSpPr/>
          <p:nvPr/>
        </p:nvGrpSpPr>
        <p:grpSpPr>
          <a:xfrm>
            <a:off x="663545" y="3041959"/>
            <a:ext cx="9366308" cy="1846782"/>
            <a:chOff x="662752" y="2351079"/>
            <a:chExt cx="9366308" cy="1846782"/>
          </a:xfrm>
        </p:grpSpPr>
        <p:sp>
          <p:nvSpPr>
            <p:cNvPr id="4" name="Rectangle 3"/>
            <p:cNvSpPr/>
            <p:nvPr/>
          </p:nvSpPr>
          <p:spPr>
            <a:xfrm>
              <a:off x="662752" y="2451599"/>
              <a:ext cx="2540016" cy="1746261"/>
            </a:xfrm>
            <a:prstGeom prst="rect">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ot="0" spcFirstLastPara="0" vert="horz" wrap="square" lIns="100796" tIns="50398" rIns="100796" bIns="50398" numCol="1" spcCol="0" rtlCol="0" fromWordArt="0" anchor="ctr" anchorCtr="0" forceAA="0" compatLnSpc="1">
              <a:prstTxWarp prst="textNoShape">
                <a:avLst/>
              </a:prstTxWarp>
              <a:noAutofit/>
            </a:bodyPr>
            <a:lstStyle/>
            <a:p>
              <a:pPr algn="ctr">
                <a:lnSpc>
                  <a:spcPct val="115000"/>
                </a:lnSpc>
                <a:spcAft>
                  <a:spcPts val="1102"/>
                </a:spcAft>
              </a:pPr>
              <a:r>
                <a:rPr lang="en-GB" sz="3527" dirty="0">
                  <a:solidFill>
                    <a:srgbClr val="595959"/>
                  </a:solidFill>
                  <a:latin typeface="Raleway" panose="020B0604020202020204" charset="0"/>
                  <a:ea typeface="Calibri"/>
                  <a:cs typeface="Times New Roman"/>
                </a:rPr>
                <a:t>Extremely Unfair </a:t>
              </a:r>
            </a:p>
          </p:txBody>
        </p:sp>
        <p:sp>
          <p:nvSpPr>
            <p:cNvPr id="5" name="Rectangle 4"/>
            <p:cNvSpPr/>
            <p:nvPr/>
          </p:nvSpPr>
          <p:spPr>
            <a:xfrm>
              <a:off x="4710902" y="2417265"/>
              <a:ext cx="1825636" cy="1714408"/>
            </a:xfrm>
            <a:prstGeom prst="rect">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ot="0" spcFirstLastPara="0" vert="horz" wrap="square" lIns="100796" tIns="50398" rIns="100796" bIns="50398" numCol="1" spcCol="0" rtlCol="0" fromWordArt="0" anchor="ctr" anchorCtr="0" forceAA="0" compatLnSpc="1">
              <a:prstTxWarp prst="textNoShape">
                <a:avLst/>
              </a:prstTxWarp>
              <a:noAutofit/>
            </a:bodyPr>
            <a:lstStyle/>
            <a:p>
              <a:pPr algn="ctr">
                <a:lnSpc>
                  <a:spcPct val="115000"/>
                </a:lnSpc>
                <a:spcAft>
                  <a:spcPts val="1102"/>
                </a:spcAft>
              </a:pPr>
              <a:r>
                <a:rPr lang="en-GB" sz="3527" dirty="0">
                  <a:solidFill>
                    <a:srgbClr val="595959"/>
                  </a:solidFill>
                  <a:latin typeface="Raleway" panose="020B0604020202020204" charset="0"/>
                  <a:ea typeface="Calibri"/>
                  <a:cs typeface="Times New Roman"/>
                </a:rPr>
                <a:t>Pretty Unfair </a:t>
              </a:r>
            </a:p>
          </p:txBody>
        </p:sp>
        <p:sp>
          <p:nvSpPr>
            <p:cNvPr id="6" name="Rectangle 5"/>
            <p:cNvSpPr/>
            <p:nvPr/>
          </p:nvSpPr>
          <p:spPr>
            <a:xfrm>
              <a:off x="8520926" y="2351079"/>
              <a:ext cx="1508134" cy="1846782"/>
            </a:xfrm>
            <a:prstGeom prst="rect">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ot="0" spcFirstLastPara="0" vert="horz" wrap="square" lIns="100796" tIns="50398" rIns="100796" bIns="50398" numCol="1" spcCol="0" rtlCol="0" fromWordArt="0" anchor="ctr" anchorCtr="0" forceAA="0" compatLnSpc="1">
              <a:prstTxWarp prst="textNoShape">
                <a:avLst/>
              </a:prstTxWarp>
              <a:noAutofit/>
            </a:bodyPr>
            <a:lstStyle/>
            <a:p>
              <a:pPr algn="ctr">
                <a:lnSpc>
                  <a:spcPct val="115000"/>
                </a:lnSpc>
                <a:spcAft>
                  <a:spcPts val="1102"/>
                </a:spcAft>
              </a:pPr>
              <a:r>
                <a:rPr lang="en-GB" sz="3527" dirty="0">
                  <a:solidFill>
                    <a:srgbClr val="595959"/>
                  </a:solidFill>
                  <a:latin typeface="Raleway" panose="020B0604020202020204" charset="0"/>
                  <a:ea typeface="Calibri"/>
                  <a:cs typeface="Times New Roman"/>
                </a:rPr>
                <a:t>Unfair</a:t>
              </a:r>
              <a:r>
                <a:rPr lang="en-GB" sz="1213" dirty="0">
                  <a:solidFill>
                    <a:srgbClr val="595959"/>
                  </a:solidFill>
                  <a:latin typeface="Raleway" panose="020B0604020202020204" charset="0"/>
                  <a:ea typeface="Calibri"/>
                  <a:cs typeface="Times New Roman"/>
                </a:rPr>
                <a:t> </a:t>
              </a:r>
            </a:p>
          </p:txBody>
        </p:sp>
        <p:cxnSp>
          <p:nvCxnSpPr>
            <p:cNvPr id="9" name="Straight Arrow Connector 8"/>
            <p:cNvCxnSpPr/>
            <p:nvPr/>
          </p:nvCxnSpPr>
          <p:spPr>
            <a:xfrm>
              <a:off x="3202768" y="3144833"/>
              <a:ext cx="1508134" cy="0"/>
            </a:xfrm>
            <a:prstGeom prst="straightConnector1">
              <a:avLst/>
            </a:prstGeom>
            <a:ln w="10160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6615914" y="3207106"/>
              <a:ext cx="1666885" cy="0"/>
            </a:xfrm>
            <a:prstGeom prst="straightConnector1">
              <a:avLst/>
            </a:prstGeom>
            <a:ln w="1016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0129" y="5321671"/>
            <a:ext cx="2553141" cy="2233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Group 17"/>
          <p:cNvGrpSpPr/>
          <p:nvPr/>
        </p:nvGrpSpPr>
        <p:grpSpPr>
          <a:xfrm>
            <a:off x="364325" y="290950"/>
            <a:ext cx="9872150" cy="776917"/>
            <a:chOff x="364325" y="290950"/>
            <a:chExt cx="9872150" cy="776917"/>
          </a:xfrm>
        </p:grpSpPr>
        <p:pic>
          <p:nvPicPr>
            <p:cNvPr id="19"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20"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22"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5540033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a:solidFill>
                  <a:srgbClr val="861533"/>
                </a:solidFill>
                <a:latin typeface="Prompt"/>
                <a:ea typeface="Prompt"/>
                <a:cs typeface="Prompt"/>
                <a:sym typeface="Prompt"/>
              </a:rPr>
              <a:t>ACTION</a:t>
            </a:r>
            <a:endParaRPr sz="12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a:solidFill>
                  <a:srgbClr val="861533"/>
                </a:solidFill>
                <a:latin typeface="Prompt"/>
                <a:ea typeface="Prompt"/>
                <a:cs typeface="Prompt"/>
                <a:sym typeface="Prompt"/>
              </a:rPr>
              <a:t>DURATION</a:t>
            </a:r>
            <a:endParaRPr sz="12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69" name="Google Shape;69;p14"/>
          <p:cNvSpPr txBox="1"/>
          <p:nvPr/>
        </p:nvSpPr>
        <p:spPr>
          <a:xfrm>
            <a:off x="1760300" y="1162150"/>
            <a:ext cx="12312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861533"/>
                </a:solidFill>
                <a:latin typeface="Prompt"/>
                <a:ea typeface="Prompt"/>
                <a:cs typeface="Prompt"/>
                <a:sym typeface="Prompt"/>
              </a:rPr>
              <a:t>LEARNING OBJECTIVES OF THIS PHASE</a:t>
            </a:r>
            <a:endParaRPr sz="1100"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70" name="Google Shape;70;p14"/>
          <p:cNvSpPr txBox="1"/>
          <p:nvPr/>
        </p:nvSpPr>
        <p:spPr>
          <a:xfrm>
            <a:off x="3686875" y="1238350"/>
            <a:ext cx="3190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861533"/>
                </a:solidFill>
                <a:latin typeface="Prompt"/>
                <a:ea typeface="Prompt"/>
                <a:cs typeface="Prompt"/>
                <a:sym typeface="Prompt"/>
              </a:rPr>
              <a:t>TO WHICH GCE LEARNING OBJECTIVE DOES THIS PHASE CONTRIBUTE?</a:t>
            </a:r>
            <a:endParaRPr sz="1100"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71" name="Google Shape;71;p14"/>
          <p:cNvSpPr txBox="1"/>
          <p:nvPr/>
        </p:nvSpPr>
        <p:spPr>
          <a:xfrm>
            <a:off x="3674400" y="2149450"/>
            <a:ext cx="3190800" cy="26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861533"/>
                </a:solidFill>
                <a:latin typeface="Prompt"/>
                <a:ea typeface="Prompt"/>
                <a:cs typeface="Prompt"/>
                <a:sym typeface="Prompt"/>
              </a:rPr>
              <a:t>TO WHICH SUBJECT IT IS CONNECTED</a:t>
            </a:r>
            <a:r>
              <a:rPr lang="it" sz="1100" b="1" dirty="0" smtClean="0">
                <a:solidFill>
                  <a:srgbClr val="861533"/>
                </a:solidFill>
                <a:latin typeface="Prompt"/>
                <a:ea typeface="Prompt"/>
                <a:cs typeface="Prompt"/>
                <a:sym typeface="Prompt"/>
              </a:rPr>
              <a:t>?</a:t>
            </a:r>
          </a:p>
          <a:p>
            <a:pPr marL="0" marR="0" lvl="0" indent="0" algn="l" rtl="0">
              <a:lnSpc>
                <a:spcPct val="100000"/>
              </a:lnSpc>
              <a:spcBef>
                <a:spcPts val="0"/>
              </a:spcBef>
              <a:spcAft>
                <a:spcPts val="0"/>
              </a:spcAft>
              <a:buClr>
                <a:srgbClr val="000000"/>
              </a:buClr>
              <a:buSzPts val="1100"/>
              <a:buFont typeface="Arial"/>
              <a:buNone/>
            </a:pPr>
            <a:endParaRPr sz="1100" b="1" i="0" u="none" strike="noStrike" cap="none" dirty="0">
              <a:solidFill>
                <a:srgbClr val="595959"/>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r>
              <a:rPr lang="en-GB" sz="1100" b="1" dirty="0" smtClean="0">
                <a:solidFill>
                  <a:srgbClr val="595959"/>
                </a:solidFill>
                <a:latin typeface="Raleway" panose="020B0604020202020204" charset="0"/>
                <a:ea typeface="Prompt"/>
                <a:cs typeface="Prompt"/>
                <a:sym typeface="Prompt"/>
              </a:rPr>
              <a:t>PHSE/CITIZENSHIP</a:t>
            </a:r>
            <a:endParaRPr sz="1100" b="1" i="0" u="none" strike="noStrike" cap="none" dirty="0">
              <a:solidFill>
                <a:srgbClr val="595959"/>
              </a:solidFill>
              <a:latin typeface="Raleway" panose="020B0604020202020204" charset="0"/>
              <a:ea typeface="Prompt"/>
              <a:cs typeface="Prompt"/>
              <a:sym typeface="Prompt"/>
            </a:endParaRPr>
          </a:p>
        </p:txBody>
      </p:sp>
      <p:sp>
        <p:nvSpPr>
          <p:cNvPr id="72" name="Google Shape;72;p14"/>
          <p:cNvSpPr txBox="1"/>
          <p:nvPr/>
        </p:nvSpPr>
        <p:spPr>
          <a:xfrm>
            <a:off x="364325" y="3090500"/>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WHAT TEACHER DOES</a:t>
            </a:r>
            <a:endParaRPr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rgbClr val="861533"/>
              </a:solidFill>
              <a:latin typeface="Prompt"/>
              <a:ea typeface="Prompt"/>
              <a:cs typeface="Prompt"/>
              <a:sym typeface="Prompt"/>
            </a:endParaRPr>
          </a:p>
        </p:txBody>
      </p:sp>
      <p:sp>
        <p:nvSpPr>
          <p:cNvPr id="73" name="Google Shape;73;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2</a:t>
            </a:r>
            <a:endParaRPr sz="2400" i="0" u="none" strike="noStrike" cap="none" dirty="0">
              <a:solidFill>
                <a:srgbClr val="3174BA"/>
              </a:solidFill>
              <a:latin typeface="Raleway ExtraBold"/>
              <a:ea typeface="Raleway ExtraBold"/>
              <a:cs typeface="Raleway ExtraBold"/>
              <a:sym typeface="Raleway ExtraBold"/>
            </a:endParaRPr>
          </a:p>
        </p:txBody>
      </p:sp>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smtClean="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5" name="Google Shape;75;p14"/>
          <p:cNvSpPr txBox="1"/>
          <p:nvPr/>
        </p:nvSpPr>
        <p:spPr>
          <a:xfrm>
            <a:off x="364325" y="3284145"/>
            <a:ext cx="6412800" cy="642600"/>
          </a:xfrm>
          <a:prstGeom prst="rect">
            <a:avLst/>
          </a:prstGeom>
          <a:noFill/>
          <a:ln>
            <a:noFill/>
          </a:ln>
        </p:spPr>
        <p:txBody>
          <a:bodyPr spcFirstLastPara="1" wrap="square" lIns="91425" tIns="91425" rIns="91425" bIns="91425" anchor="t" anchorCtr="0">
            <a:noAutofit/>
          </a:bodyPr>
          <a:lstStyle/>
          <a:p>
            <a:pPr lvl="0">
              <a:buClr>
                <a:schemeClr val="dk1"/>
              </a:buClr>
              <a:buSzPts val="1100"/>
            </a:pPr>
            <a:r>
              <a:rPr lang="en-GB" sz="1100" dirty="0">
                <a:solidFill>
                  <a:srgbClr val="595959"/>
                </a:solidFill>
                <a:latin typeface="Raleway" panose="020B0604020202020204" charset="0"/>
              </a:rPr>
              <a:t>1.Introduce the lesson focus, learning outcomes and links to the SDGs. (UP TO SLIDE 9</a:t>
            </a:r>
            <a:r>
              <a:rPr lang="en-GB" sz="1100" dirty="0" smtClean="0">
                <a:solidFill>
                  <a:srgbClr val="595959"/>
                </a:solidFill>
                <a:latin typeface="Raleway" panose="020B0604020202020204" charset="0"/>
              </a:rPr>
              <a:t>)</a:t>
            </a:r>
          </a:p>
          <a:p>
            <a:pPr>
              <a:buClr>
                <a:schemeClr val="dk1"/>
              </a:buClr>
              <a:buSzPts val="1100"/>
            </a:pPr>
            <a:r>
              <a:rPr lang="en-GB" sz="1100" dirty="0" smtClean="0">
                <a:solidFill>
                  <a:srgbClr val="595959"/>
                </a:solidFill>
                <a:latin typeface="Raleway" panose="020B0604020202020204" charset="0"/>
              </a:rPr>
              <a:t>2. Teacher </a:t>
            </a:r>
            <a:r>
              <a:rPr lang="en-GB" sz="1100" dirty="0">
                <a:solidFill>
                  <a:srgbClr val="595959"/>
                </a:solidFill>
                <a:latin typeface="Raleway" panose="020B0604020202020204" charset="0"/>
              </a:rPr>
              <a:t>shares lesson focus, explains about inequality[ views of Oxfam] and then discuss how it inequality  impacts  on all of us- </a:t>
            </a:r>
            <a:r>
              <a:rPr lang="en-GB" sz="1100" dirty="0" smtClean="0">
                <a:solidFill>
                  <a:srgbClr val="595959"/>
                </a:solidFill>
                <a:latin typeface="Raleway" panose="020B0604020202020204" charset="0"/>
              </a:rPr>
              <a:t>boys/girls</a:t>
            </a:r>
            <a:r>
              <a:rPr lang="en-GB" sz="1100" dirty="0">
                <a:solidFill>
                  <a:srgbClr val="595959"/>
                </a:solidFill>
                <a:latin typeface="Raleway" panose="020B0604020202020204" charset="0"/>
              </a:rPr>
              <a:t>, men/ </a:t>
            </a:r>
            <a:r>
              <a:rPr lang="en-GB" sz="1100" dirty="0" smtClean="0">
                <a:solidFill>
                  <a:srgbClr val="595959"/>
                </a:solidFill>
                <a:latin typeface="Raleway" panose="020B0604020202020204" charset="0"/>
              </a:rPr>
              <a:t>women </a:t>
            </a:r>
          </a:p>
          <a:p>
            <a:pPr>
              <a:buClr>
                <a:schemeClr val="dk1"/>
              </a:buClr>
              <a:buSzPts val="1100"/>
            </a:pPr>
            <a:r>
              <a:rPr lang="en-GB" sz="1100" dirty="0" smtClean="0">
                <a:solidFill>
                  <a:srgbClr val="595959"/>
                </a:solidFill>
                <a:latin typeface="Raleway" panose="020B0604020202020204" charset="0"/>
              </a:rPr>
              <a:t>3. Teacher </a:t>
            </a:r>
            <a:r>
              <a:rPr lang="en-GB" sz="1100" dirty="0">
                <a:solidFill>
                  <a:srgbClr val="595959"/>
                </a:solidFill>
                <a:latin typeface="Raleway" panose="020B0604020202020204" charset="0"/>
              </a:rPr>
              <a:t>shows newspaper headlines from UK and then plays clips [or chooses their preferred one] slides 18 to 21</a:t>
            </a:r>
            <a:endParaRPr lang="en-GB" sz="1100" dirty="0" smtClean="0">
              <a:solidFill>
                <a:srgbClr val="595959"/>
              </a:solidFill>
              <a:latin typeface="Raleway" panose="020B0604020202020204" charset="0"/>
            </a:endParaRPr>
          </a:p>
          <a:p>
            <a:pPr>
              <a:buClr>
                <a:schemeClr val="dk1"/>
              </a:buClr>
              <a:buSzPts val="1100"/>
            </a:pPr>
            <a:endParaRPr lang="en-GB" sz="1100" dirty="0">
              <a:latin typeface="Raleway" panose="020B0604020202020204" charset="0"/>
            </a:endParaRPr>
          </a:p>
          <a:p>
            <a:pPr lvl="0">
              <a:buClr>
                <a:schemeClr val="dk1"/>
              </a:buClr>
              <a:buSzPts val="1100"/>
            </a:pPr>
            <a:endParaRPr sz="1100" b="1" i="0" u="none" strike="noStrike" cap="none" dirty="0">
              <a:solidFill>
                <a:srgbClr val="3174BA"/>
              </a:solidFill>
              <a:latin typeface="Raleway" panose="020B0604020202020204" charset="0"/>
              <a:ea typeface="Prompt"/>
              <a:cs typeface="Prompt"/>
              <a:sym typeface="Prompt"/>
            </a:endParaRPr>
          </a:p>
        </p:txBody>
      </p:sp>
      <p:sp>
        <p:nvSpPr>
          <p:cNvPr id="76" name="Google Shape;76;p14"/>
          <p:cNvSpPr txBox="1"/>
          <p:nvPr/>
        </p:nvSpPr>
        <p:spPr>
          <a:xfrm>
            <a:off x="424050" y="4868100"/>
            <a:ext cx="6500700" cy="1029900"/>
          </a:xfrm>
          <a:prstGeom prst="rect">
            <a:avLst/>
          </a:prstGeom>
          <a:noFill/>
          <a:ln>
            <a:noFill/>
          </a:ln>
        </p:spPr>
        <p:txBody>
          <a:bodyPr spcFirstLastPara="1" wrap="square" lIns="91425" tIns="91425" rIns="91425" bIns="91425" anchor="t" anchorCtr="0">
            <a:noAutofit/>
          </a:bodyPr>
          <a:lstStyle/>
          <a:p>
            <a:pPr marL="0" indent="0">
              <a:buNone/>
            </a:pPr>
            <a:r>
              <a:rPr lang="en-GB" sz="1200" dirty="0" smtClean="0">
                <a:solidFill>
                  <a:srgbClr val="595959"/>
                </a:solidFill>
                <a:latin typeface="Raleway" panose="020B0604020202020204" charset="0"/>
              </a:rPr>
              <a:t>Introduce </a:t>
            </a:r>
            <a:r>
              <a:rPr lang="en-GB" sz="1200" dirty="0">
                <a:solidFill>
                  <a:srgbClr val="595959"/>
                </a:solidFill>
                <a:latin typeface="Raleway" panose="020B0604020202020204" charset="0"/>
              </a:rPr>
              <a:t>the lesson focus, learning outcomes and links to the SDGs. (UP TO SLIDE 9</a:t>
            </a:r>
            <a:r>
              <a:rPr lang="en-GB" sz="1200" dirty="0" smtClean="0">
                <a:solidFill>
                  <a:srgbClr val="595959"/>
                </a:solidFill>
                <a:latin typeface="Raleway" panose="020B0604020202020204" charset="0"/>
              </a:rPr>
              <a:t>)</a:t>
            </a:r>
          </a:p>
          <a:p>
            <a:r>
              <a:rPr lang="en-GB" sz="1200" b="1" dirty="0" smtClean="0">
                <a:solidFill>
                  <a:srgbClr val="595959"/>
                </a:solidFill>
                <a:latin typeface="Raleway" panose="020B0604020202020204" charset="0"/>
              </a:rPr>
              <a:t>Slide </a:t>
            </a:r>
            <a:r>
              <a:rPr lang="en-GB" sz="1200" b="1" dirty="0">
                <a:solidFill>
                  <a:srgbClr val="595959"/>
                </a:solidFill>
                <a:latin typeface="Raleway" panose="020B0604020202020204" charset="0"/>
              </a:rPr>
              <a:t>9 </a:t>
            </a:r>
            <a:r>
              <a:rPr lang="en-GB" sz="1200" dirty="0">
                <a:solidFill>
                  <a:srgbClr val="595959"/>
                </a:solidFill>
                <a:latin typeface="Raleway" panose="020B0604020202020204" charset="0"/>
              </a:rPr>
              <a:t>– Pupils discuss the Image and Chinese proverb, they then work in small groups to discuss opening questions on slide 11 (Activity One). Feedback to class.</a:t>
            </a:r>
          </a:p>
          <a:p>
            <a:pPr marL="0" indent="0">
              <a:buNone/>
            </a:pPr>
            <a:endParaRPr lang="en-GB" sz="1200" dirty="0">
              <a:solidFill>
                <a:srgbClr val="595959"/>
              </a:solidFill>
              <a:latin typeface="Raleway" panose="020B0604020202020204" charset="0"/>
            </a:endParaRPr>
          </a:p>
        </p:txBody>
      </p:sp>
      <p:sp>
        <p:nvSpPr>
          <p:cNvPr id="77" name="Google Shape;77;p14"/>
          <p:cNvSpPr/>
          <p:nvPr/>
        </p:nvSpPr>
        <p:spPr>
          <a:xfrm>
            <a:off x="424050" y="4529704"/>
            <a:ext cx="6500700" cy="3768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14"/>
          <p:cNvSpPr txBox="1"/>
          <p:nvPr/>
        </p:nvSpPr>
        <p:spPr>
          <a:xfrm>
            <a:off x="424050" y="6236396"/>
            <a:ext cx="6453625" cy="990236"/>
          </a:xfrm>
          <a:prstGeom prst="rect">
            <a:avLst/>
          </a:prstGeom>
          <a:noFill/>
          <a:ln>
            <a:noFill/>
          </a:ln>
        </p:spPr>
        <p:txBody>
          <a:bodyPr spcFirstLastPara="1" wrap="square" lIns="91425" tIns="91425" rIns="91425" bIns="91425" anchor="t" anchorCtr="0">
            <a:noAutofit/>
          </a:bodyPr>
          <a:lstStyle/>
          <a:p>
            <a:pPr marL="0" indent="0">
              <a:buNone/>
            </a:pPr>
            <a:r>
              <a:rPr lang="en-GB" sz="1200" b="1" dirty="0" smtClean="0">
                <a:solidFill>
                  <a:srgbClr val="595959"/>
                </a:solidFill>
                <a:latin typeface="Raleway" panose="020B0604020202020204" charset="0"/>
              </a:rPr>
              <a:t>Slides </a:t>
            </a:r>
            <a:r>
              <a:rPr lang="en-GB" sz="1200" b="1" dirty="0">
                <a:solidFill>
                  <a:srgbClr val="595959"/>
                </a:solidFill>
                <a:latin typeface="Raleway" panose="020B0604020202020204" charset="0"/>
              </a:rPr>
              <a:t>10 to 15 </a:t>
            </a:r>
            <a:r>
              <a:rPr lang="en-GB" sz="1200" dirty="0">
                <a:solidFill>
                  <a:srgbClr val="595959"/>
                </a:solidFill>
                <a:latin typeface="Raleway" panose="020B0604020202020204" charset="0"/>
              </a:rPr>
              <a:t>– teacher shares lesson focus, explains about inequality[ views of Oxfam] and then discuss how it inequality  impacts  on all of us- boys . Girls, men/ women</a:t>
            </a:r>
          </a:p>
          <a:p>
            <a:pPr marL="0" indent="0">
              <a:buNone/>
            </a:pPr>
            <a:r>
              <a:rPr lang="en-GB" sz="1200" b="1" dirty="0" smtClean="0">
                <a:solidFill>
                  <a:srgbClr val="595959"/>
                </a:solidFill>
                <a:latin typeface="Raleway" panose="020B0604020202020204" charset="0"/>
              </a:rPr>
              <a:t>Fairness </a:t>
            </a:r>
            <a:r>
              <a:rPr lang="en-GB" sz="1200" b="1" dirty="0">
                <a:solidFill>
                  <a:srgbClr val="595959"/>
                </a:solidFill>
                <a:latin typeface="Raleway" panose="020B0604020202020204" charset="0"/>
              </a:rPr>
              <a:t>statements on gender Instructions- </a:t>
            </a:r>
            <a:r>
              <a:rPr lang="en-GB" sz="1200" dirty="0">
                <a:solidFill>
                  <a:srgbClr val="595959"/>
                </a:solidFill>
                <a:latin typeface="Raleway" panose="020B0604020202020204" charset="0"/>
              </a:rPr>
              <a:t>pupils work in groups of four, they read each statement and put  these in order of how fair they  all feel it is. They then Discuss how they feel about these statements. </a:t>
            </a:r>
          </a:p>
        </p:txBody>
      </p:sp>
      <p:sp>
        <p:nvSpPr>
          <p:cNvPr id="80" name="Google Shape;80;p14"/>
          <p:cNvSpPr txBox="1"/>
          <p:nvPr/>
        </p:nvSpPr>
        <p:spPr>
          <a:xfrm>
            <a:off x="364325" y="4227000"/>
            <a:ext cx="43476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TEACHER’S ACTIVITIES</a:t>
            </a:r>
            <a:endParaRPr sz="1400" b="0" i="0" u="none" strike="noStrike" cap="none" dirty="0">
              <a:solidFill>
                <a:srgbClr val="861533"/>
              </a:solidFill>
              <a:sym typeface="Arial"/>
            </a:endParaRPr>
          </a:p>
        </p:txBody>
      </p:sp>
      <p:sp>
        <p:nvSpPr>
          <p:cNvPr id="81" name="Google Shape;81;p14"/>
          <p:cNvSpPr txBox="1"/>
          <p:nvPr/>
        </p:nvSpPr>
        <p:spPr>
          <a:xfrm>
            <a:off x="7339000" y="4399729"/>
            <a:ext cx="2815200" cy="2534175"/>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2" name="Google Shape;82;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100" dirty="0" smtClean="0">
                <a:solidFill>
                  <a:schemeClr val="dk2"/>
                </a:solidFill>
                <a:latin typeface="Raleway ExtraBold"/>
                <a:ea typeface="Raleway ExtraBold"/>
                <a:cs typeface="Raleway ExtraBold"/>
                <a:sym typeface="Raleway ExtraBold"/>
              </a:rPr>
              <a:t>TBC</a:t>
            </a:r>
            <a:endParaRPr sz="1400" b="1" i="0" u="none" strike="noStrike" cap="none" dirty="0">
              <a:solidFill>
                <a:srgbClr val="3174BA"/>
              </a:solidFill>
              <a:latin typeface="Prompt"/>
              <a:ea typeface="Prompt"/>
              <a:cs typeface="Prompt"/>
              <a:sym typeface="Prompt"/>
            </a:endParaRPr>
          </a:p>
        </p:txBody>
      </p:sp>
      <p:sp>
        <p:nvSpPr>
          <p:cNvPr id="84" name="Google Shape;84;p14"/>
          <p:cNvSpPr/>
          <p:nvPr/>
        </p:nvSpPr>
        <p:spPr>
          <a:xfrm rot="10800000" flipH="1">
            <a:off x="428825" y="29977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dirty="0">
                <a:solidFill>
                  <a:srgbClr val="861533"/>
                </a:solidFill>
                <a:latin typeface="Prompt"/>
                <a:ea typeface="Prompt"/>
                <a:cs typeface="Prompt"/>
                <a:sym typeface="Prompt"/>
              </a:rPr>
              <a:t>FROM THE SAT</a:t>
            </a:r>
            <a:endParaRPr sz="1800" b="1" i="1"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87" name="Google Shape;87;p14"/>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dirty="0">
                <a:solidFill>
                  <a:srgbClr val="861533"/>
                </a:solidFill>
                <a:latin typeface="Prompt"/>
                <a:ea typeface="Prompt"/>
                <a:cs typeface="Prompt"/>
                <a:sym typeface="Prompt"/>
              </a:rPr>
              <a:t>BIG IDEA</a:t>
            </a:r>
            <a:endParaRPr sz="1100" b="1" i="1" dirty="0">
              <a:solidFill>
                <a:srgbClr val="861533"/>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dirty="0">
                <a:solidFill>
                  <a:srgbClr val="861533"/>
                </a:solidFill>
                <a:latin typeface="Prompt"/>
                <a:ea typeface="Prompt"/>
                <a:cs typeface="Prompt"/>
                <a:sym typeface="Prompt"/>
              </a:rPr>
              <a:t>WHAT IS </a:t>
            </a:r>
            <a:r>
              <a:rPr lang="it" sz="1800" b="1" i="1" dirty="0" smtClean="0">
                <a:solidFill>
                  <a:srgbClr val="861533"/>
                </a:solidFill>
                <a:latin typeface="Prompt"/>
                <a:ea typeface="Prompt"/>
                <a:cs typeface="Prompt"/>
                <a:sym typeface="Prompt"/>
              </a:rPr>
              <a:t>IT</a:t>
            </a:r>
            <a:endParaRPr sz="1800" b="1" i="1" dirty="0">
              <a:solidFill>
                <a:srgbClr val="861533"/>
              </a:solidFill>
              <a:latin typeface="Prompt"/>
              <a:ea typeface="Prompt"/>
              <a:cs typeface="Prompt"/>
              <a:sym typeface="Prompt"/>
            </a:endParaRPr>
          </a:p>
        </p:txBody>
      </p:sp>
      <p:sp>
        <p:nvSpPr>
          <p:cNvPr id="88" name="Google Shape;88;p14"/>
          <p:cNvSpPr txBox="1"/>
          <p:nvPr/>
        </p:nvSpPr>
        <p:spPr>
          <a:xfrm>
            <a:off x="7811690" y="4085774"/>
            <a:ext cx="2412900" cy="350675"/>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dirty="0">
                <a:solidFill>
                  <a:srgbClr val="861533"/>
                </a:solidFill>
                <a:latin typeface="Prompt"/>
                <a:ea typeface="Prompt"/>
                <a:cs typeface="Prompt"/>
                <a:sym typeface="Prompt"/>
              </a:rPr>
              <a:t>LEARNING OUTCOME</a:t>
            </a:r>
            <a:endParaRPr sz="1100" b="1" i="1"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89" name="Google Shape;89;p14"/>
          <p:cNvSpPr txBox="1"/>
          <p:nvPr/>
        </p:nvSpPr>
        <p:spPr>
          <a:xfrm>
            <a:off x="7430224" y="4323776"/>
            <a:ext cx="2815200" cy="1831156"/>
          </a:xfrm>
          <a:prstGeom prst="rect">
            <a:avLst/>
          </a:prstGeom>
          <a:noFill/>
          <a:ln>
            <a:noFill/>
          </a:ln>
        </p:spPr>
        <p:txBody>
          <a:bodyPr spcFirstLastPara="1" wrap="square" lIns="91425" tIns="91425" rIns="91425" bIns="91425" anchor="t" anchorCtr="0">
            <a:noAutofit/>
          </a:bodyPr>
          <a:lstStyle/>
          <a:p>
            <a:pPr marL="0" indent="0" algn="r">
              <a:buNone/>
            </a:pPr>
            <a:r>
              <a:rPr lang="en-GB" sz="1100" b="1" dirty="0">
                <a:solidFill>
                  <a:srgbClr val="595959"/>
                </a:solidFill>
                <a:latin typeface="Raleway" panose="020B0604020202020204" charset="0"/>
              </a:rPr>
              <a:t>Learners will be able to: </a:t>
            </a:r>
          </a:p>
          <a:p>
            <a:pPr algn="r"/>
            <a:r>
              <a:rPr lang="en-GB" sz="1100" dirty="0">
                <a:solidFill>
                  <a:srgbClr val="595959"/>
                </a:solidFill>
                <a:latin typeface="Raleway" panose="020B0604020202020204" charset="0"/>
              </a:rPr>
              <a:t>To describe some of the inequalities that impact on women’s lives.</a:t>
            </a:r>
          </a:p>
          <a:p>
            <a:pPr algn="r"/>
            <a:r>
              <a:rPr lang="en-GB" sz="1100" dirty="0">
                <a:solidFill>
                  <a:srgbClr val="595959"/>
                </a:solidFill>
                <a:latin typeface="Raleway" panose="020B0604020202020204" charset="0"/>
              </a:rPr>
              <a:t>To develop opinions about gender inequality in Britain and the rest of the world.</a:t>
            </a:r>
          </a:p>
          <a:p>
            <a:pPr algn="r"/>
            <a:r>
              <a:rPr lang="en-GB" sz="1100" dirty="0">
                <a:solidFill>
                  <a:srgbClr val="595959"/>
                </a:solidFill>
                <a:latin typeface="Raleway" panose="020B0604020202020204" charset="0"/>
              </a:rPr>
              <a:t>To be able to empathise with women and start to imagine a world where gender inequality has limited or no impact on communities. </a:t>
            </a:r>
          </a:p>
          <a:p>
            <a:pPr algn="r"/>
            <a:endParaRPr lang="en-GB" sz="1100" dirty="0">
              <a:solidFill>
                <a:srgbClr val="595959"/>
              </a:solidFill>
              <a:latin typeface="Raleway" panose="020B0604020202020204" charset="0"/>
            </a:endParaRPr>
          </a:p>
        </p:txBody>
      </p:sp>
      <p:grpSp>
        <p:nvGrpSpPr>
          <p:cNvPr id="3" name="Group 2"/>
          <p:cNvGrpSpPr/>
          <p:nvPr/>
        </p:nvGrpSpPr>
        <p:grpSpPr>
          <a:xfrm>
            <a:off x="364325" y="290950"/>
            <a:ext cx="9872150" cy="776917"/>
            <a:chOff x="364325" y="290950"/>
            <a:chExt cx="9872150" cy="776917"/>
          </a:xfrm>
        </p:grpSpPr>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83"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92" name="Google Shape;92;p14"/>
          <p:cNvSpPr txBox="1"/>
          <p:nvPr/>
        </p:nvSpPr>
        <p:spPr>
          <a:xfrm>
            <a:off x="516725" y="4580125"/>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1 </a:t>
            </a:r>
            <a:r>
              <a:rPr lang="it" i="1" dirty="0" smtClean="0">
                <a:solidFill>
                  <a:srgbClr val="FFFFFF"/>
                </a:solidFill>
                <a:latin typeface="Prompt SemiBold"/>
                <a:ea typeface="Prompt"/>
                <a:cs typeface="Prompt SemiBold"/>
                <a:sym typeface="Prompt SemiBold"/>
              </a:rPr>
              <a:t>Let’s Get Engaged (15 mins)</a:t>
            </a:r>
            <a:endParaRPr i="1" dirty="0">
              <a:solidFill>
                <a:srgbClr val="FFFFFF"/>
              </a:solidFill>
              <a:latin typeface="Prompt SemiBold"/>
              <a:ea typeface="Prompt SemiBold"/>
              <a:cs typeface="Prompt SemiBold"/>
              <a:sym typeface="Prompt SemiBold"/>
            </a:endParaRPr>
          </a:p>
        </p:txBody>
      </p:sp>
      <p:grpSp>
        <p:nvGrpSpPr>
          <p:cNvPr id="2" name="Group 1"/>
          <p:cNvGrpSpPr/>
          <p:nvPr/>
        </p:nvGrpSpPr>
        <p:grpSpPr>
          <a:xfrm>
            <a:off x="424050" y="5801100"/>
            <a:ext cx="6500700" cy="376800"/>
            <a:chOff x="462100" y="5834400"/>
            <a:chExt cx="6500700" cy="376800"/>
          </a:xfrm>
          <a:solidFill>
            <a:srgbClr val="861533"/>
          </a:solidFill>
        </p:grpSpPr>
        <p:sp>
          <p:nvSpPr>
            <p:cNvPr id="79" name="Google Shape;79;p14"/>
            <p:cNvSpPr/>
            <p:nvPr/>
          </p:nvSpPr>
          <p:spPr>
            <a:xfrm>
              <a:off x="462100" y="5834400"/>
              <a:ext cx="6500700" cy="3768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4"/>
            <p:cNvSpPr txBox="1"/>
            <p:nvPr/>
          </p:nvSpPr>
          <p:spPr>
            <a:xfrm>
              <a:off x="573389" y="5884525"/>
              <a:ext cx="4670700" cy="315600"/>
            </a:xfrm>
            <a:prstGeom prst="rect">
              <a:avLst/>
            </a:prstGeom>
            <a:grp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 </a:t>
              </a:r>
              <a:r>
                <a:rPr lang="it" i="1" dirty="0" smtClean="0">
                  <a:solidFill>
                    <a:srgbClr val="FFFFFF"/>
                  </a:solidFill>
                  <a:latin typeface="Prompt"/>
                  <a:ea typeface="Prompt"/>
                  <a:cs typeface="Prompt"/>
                  <a:sym typeface="Prompt"/>
                </a:rPr>
                <a:t>Developing Ideas (25 mins)</a:t>
              </a:r>
              <a:endParaRPr i="1" dirty="0">
                <a:solidFill>
                  <a:srgbClr val="FFFFFF"/>
                </a:solidFill>
                <a:latin typeface="Prompt SemiBold"/>
                <a:ea typeface="Prompt SemiBold"/>
                <a:cs typeface="Prompt SemiBold"/>
                <a:sym typeface="Prompt SemiBold"/>
              </a:endParaRPr>
            </a:p>
          </p:txBody>
        </p:sp>
      </p:grpSp>
      <p:sp>
        <p:nvSpPr>
          <p:cNvPr id="32" name="Google Shape;89;p14"/>
          <p:cNvSpPr txBox="1"/>
          <p:nvPr/>
        </p:nvSpPr>
        <p:spPr>
          <a:xfrm>
            <a:off x="7430224" y="2346010"/>
            <a:ext cx="2815893" cy="1458494"/>
          </a:xfrm>
          <a:prstGeom prst="rect">
            <a:avLst/>
          </a:prstGeom>
          <a:noFill/>
          <a:ln>
            <a:noFill/>
          </a:ln>
        </p:spPr>
        <p:txBody>
          <a:bodyPr spcFirstLastPara="1" wrap="square" lIns="91425" tIns="91425" rIns="91425" bIns="91425" anchor="t" anchorCtr="0">
            <a:noAutofit/>
          </a:bodyPr>
          <a:lstStyle/>
          <a:p>
            <a:pPr algn="r"/>
            <a:r>
              <a:rPr lang="en-GB" sz="1100" b="1" dirty="0">
                <a:solidFill>
                  <a:srgbClr val="595959"/>
                </a:solidFill>
                <a:latin typeface="Raleway" panose="020B0604020202020204" charset="0"/>
              </a:rPr>
              <a:t>Big Idea 4 </a:t>
            </a:r>
            <a:r>
              <a:rPr lang="en-GB" sz="1100" dirty="0">
                <a:solidFill>
                  <a:srgbClr val="595959"/>
                </a:solidFill>
                <a:latin typeface="Raleway" panose="020B0604020202020204" charset="0"/>
              </a:rPr>
              <a:t>Gender concepts – the idea of gender equality as a goal – highlight how gender inequality impacts, also the idea of gender equity – how women are helped to improve their position </a:t>
            </a:r>
          </a:p>
          <a:p>
            <a:pPr algn="r"/>
            <a:r>
              <a:rPr lang="en-GB" sz="1100" b="1" dirty="0">
                <a:solidFill>
                  <a:srgbClr val="595959"/>
                </a:solidFill>
                <a:latin typeface="Raleway" panose="020B0604020202020204" charset="0"/>
              </a:rPr>
              <a:t>Big Idea 5 </a:t>
            </a:r>
            <a:r>
              <a:rPr lang="en-GB" sz="1100" dirty="0">
                <a:solidFill>
                  <a:srgbClr val="595959"/>
                </a:solidFill>
                <a:latin typeface="Raleway" panose="020B0604020202020204" charset="0"/>
              </a:rPr>
              <a:t>Women and gender inequality – looking at how women are disadvantaged and its consequences </a:t>
            </a:r>
          </a:p>
          <a:p>
            <a:pPr algn="r"/>
            <a:endParaRPr lang="en-GB" sz="1100" dirty="0">
              <a:solidFill>
                <a:srgbClr val="595959"/>
              </a:solidFill>
              <a:latin typeface="Raleway" panose="020B060402020202020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20442069">
            <a:off x="439888" y="2847253"/>
            <a:ext cx="4580132" cy="1477328"/>
          </a:xfrm>
          <a:prstGeom prst="rect">
            <a:avLst/>
          </a:prstGeom>
          <a:solidFill>
            <a:schemeClr val="bg1">
              <a:lumMod val="75000"/>
            </a:schemeClr>
          </a:solidFill>
        </p:spPr>
        <p:txBody>
          <a:bodyPr wrap="square">
            <a:spAutoFit/>
          </a:bodyPr>
          <a:lstStyle/>
          <a:p>
            <a:r>
              <a:rPr lang="en-GB" sz="1800" b="1" dirty="0">
                <a:effectLst>
                  <a:outerShdw blurRad="38100" dist="38100" dir="2700000" algn="tl">
                    <a:srgbClr val="000000">
                      <a:alpha val="43137"/>
                    </a:srgbClr>
                  </a:outerShdw>
                </a:effectLst>
                <a:latin typeface="Raleway" panose="020B0604020202020204" charset="0"/>
              </a:rPr>
              <a:t>Women in UK losing out on £140bn a year due to gender pay gap, figures show</a:t>
            </a:r>
          </a:p>
          <a:p>
            <a:endParaRPr lang="en-GB" sz="1800" b="1" dirty="0">
              <a:effectLst>
                <a:outerShdw blurRad="38100" dist="38100" dir="2700000" algn="tl">
                  <a:srgbClr val="000000">
                    <a:alpha val="43137"/>
                  </a:srgbClr>
                </a:outerShdw>
              </a:effectLst>
              <a:latin typeface="Raleway" panose="020B0604020202020204" charset="0"/>
            </a:endParaRPr>
          </a:p>
          <a:p>
            <a:r>
              <a:rPr lang="en-GB" sz="1800" b="1" dirty="0">
                <a:effectLst>
                  <a:outerShdw blurRad="38100" dist="38100" dir="2700000" algn="tl">
                    <a:srgbClr val="000000">
                      <a:alpha val="43137"/>
                    </a:srgbClr>
                  </a:outerShdw>
                </a:effectLst>
                <a:latin typeface="Raleway" panose="020B0604020202020204" charset="0"/>
              </a:rPr>
              <a:t>The Independent Jan 2018</a:t>
            </a:r>
            <a:endParaRPr lang="en-GB" sz="1800" dirty="0">
              <a:effectLst>
                <a:outerShdw blurRad="38100" dist="38100" dir="2700000" algn="tl">
                  <a:srgbClr val="000000">
                    <a:alpha val="43137"/>
                  </a:srgbClr>
                </a:outerShdw>
              </a:effectLst>
              <a:latin typeface="Raleway" panose="020B0604020202020204" charset="0"/>
            </a:endParaRPr>
          </a:p>
        </p:txBody>
      </p:sp>
      <p:sp>
        <p:nvSpPr>
          <p:cNvPr id="5" name="Rectangle 4"/>
          <p:cNvSpPr/>
          <p:nvPr/>
        </p:nvSpPr>
        <p:spPr>
          <a:xfrm>
            <a:off x="4667429" y="3779838"/>
            <a:ext cx="5039783" cy="1551259"/>
          </a:xfrm>
          <a:prstGeom prst="rect">
            <a:avLst/>
          </a:prstGeom>
          <a:solidFill>
            <a:schemeClr val="bg1">
              <a:lumMod val="85000"/>
            </a:schemeClr>
          </a:solidFill>
        </p:spPr>
        <p:txBody>
          <a:bodyPr>
            <a:spAutoFit/>
          </a:bodyPr>
          <a:lstStyle/>
          <a:p>
            <a:r>
              <a:rPr lang="en-GB" sz="2646" b="1" dirty="0">
                <a:effectLst>
                  <a:outerShdw blurRad="38100" dist="38100" dir="2700000" algn="tl">
                    <a:srgbClr val="000000">
                      <a:alpha val="43137"/>
                    </a:srgbClr>
                  </a:outerShdw>
                </a:effectLst>
                <a:latin typeface="Raleway" panose="020B0604020202020204" charset="0"/>
              </a:rPr>
              <a:t>Women won't have equality for 100 years - World Economic Forum</a:t>
            </a:r>
          </a:p>
          <a:p>
            <a:r>
              <a:rPr lang="en-GB" sz="1543" b="1" dirty="0">
                <a:effectLst>
                  <a:outerShdw blurRad="38100" dist="38100" dir="2700000" algn="tl">
                    <a:srgbClr val="000000">
                      <a:alpha val="43137"/>
                    </a:srgbClr>
                  </a:outerShdw>
                </a:effectLst>
                <a:latin typeface="Raleway" panose="020B0604020202020204" charset="0"/>
              </a:rPr>
              <a:t>Nov 2017 BBC NEWS </a:t>
            </a:r>
            <a:endParaRPr lang="en-GB" sz="1543" dirty="0">
              <a:effectLst>
                <a:outerShdw blurRad="38100" dist="38100" dir="2700000" algn="tl">
                  <a:srgbClr val="000000">
                    <a:alpha val="43137"/>
                  </a:srgbClr>
                </a:outerShdw>
              </a:effectLst>
              <a:latin typeface="Raleway" panose="020B0604020202020204" charset="0"/>
            </a:endParaRPr>
          </a:p>
        </p:txBody>
      </p:sp>
      <p:sp>
        <p:nvSpPr>
          <p:cNvPr id="6" name="Rectangle 5"/>
          <p:cNvSpPr/>
          <p:nvPr/>
        </p:nvSpPr>
        <p:spPr>
          <a:xfrm rot="674920">
            <a:off x="5073156" y="1624004"/>
            <a:ext cx="5039783" cy="1551259"/>
          </a:xfrm>
          <a:prstGeom prst="rect">
            <a:avLst/>
          </a:prstGeom>
          <a:solidFill>
            <a:schemeClr val="bg1">
              <a:lumMod val="95000"/>
            </a:schemeClr>
          </a:solidFill>
        </p:spPr>
        <p:txBody>
          <a:bodyPr>
            <a:spAutoFit/>
          </a:bodyPr>
          <a:lstStyle/>
          <a:p>
            <a:r>
              <a:rPr lang="en-GB" sz="2646" b="1" dirty="0">
                <a:effectLst>
                  <a:outerShdw blurRad="38100" dist="38100" dir="2700000" algn="tl">
                    <a:srgbClr val="000000">
                      <a:alpha val="43137"/>
                    </a:srgbClr>
                  </a:outerShdw>
                </a:effectLst>
                <a:latin typeface="Raleway" panose="020B0604020202020204" charset="0"/>
              </a:rPr>
              <a:t>Gender pay gap: women earn £300,000 less than men over working life</a:t>
            </a:r>
          </a:p>
          <a:p>
            <a:r>
              <a:rPr lang="en-GB" sz="1543" dirty="0">
                <a:effectLst>
                  <a:outerShdw blurRad="38100" dist="38100" dir="2700000" algn="tl">
                    <a:srgbClr val="000000">
                      <a:alpha val="43137"/>
                    </a:srgbClr>
                  </a:outerShdw>
                </a:effectLst>
                <a:latin typeface="Raleway" panose="020B0604020202020204" charset="0"/>
              </a:rPr>
              <a:t>The Guardian March 2016 </a:t>
            </a:r>
          </a:p>
        </p:txBody>
      </p:sp>
      <p:sp>
        <p:nvSpPr>
          <p:cNvPr id="7" name="Rectangle 6"/>
          <p:cNvSpPr/>
          <p:nvPr/>
        </p:nvSpPr>
        <p:spPr>
          <a:xfrm>
            <a:off x="1733369" y="5586951"/>
            <a:ext cx="5039783" cy="1754326"/>
          </a:xfrm>
          <a:prstGeom prst="rect">
            <a:avLst/>
          </a:prstGeom>
          <a:solidFill>
            <a:schemeClr val="bg1">
              <a:lumMod val="95000"/>
            </a:schemeClr>
          </a:solidFill>
        </p:spPr>
        <p:txBody>
          <a:bodyPr>
            <a:spAutoFit/>
          </a:bodyPr>
          <a:lstStyle/>
          <a:p>
            <a:r>
              <a:rPr lang="en-GB" sz="1800" b="1" dirty="0">
                <a:effectLst>
                  <a:outerShdw blurRad="38100" dist="38100" dir="2700000" algn="tl">
                    <a:srgbClr val="000000">
                      <a:alpha val="43137"/>
                    </a:srgbClr>
                  </a:outerShdw>
                </a:effectLst>
                <a:latin typeface="Raleway" panose="020B0604020202020204" charset="0"/>
              </a:rPr>
              <a:t>Men are still paid more than women in EVERY single occupation</a:t>
            </a:r>
          </a:p>
          <a:p>
            <a:r>
              <a:rPr lang="en-GB" sz="1800" dirty="0">
                <a:latin typeface="Raleway" panose="020B0604020202020204" charset="0"/>
              </a:rPr>
              <a:t>Differences in pay are small at younger ages, but from 40 onwards they widen, reaching a peak between 50 and 59 </a:t>
            </a:r>
          </a:p>
          <a:p>
            <a:r>
              <a:rPr lang="en-GB" sz="1800" dirty="0">
                <a:latin typeface="Raleway" panose="020B0604020202020204" charset="0"/>
              </a:rPr>
              <a:t>The Mirror </a:t>
            </a:r>
            <a:endParaRPr lang="en-GB" sz="1800" dirty="0">
              <a:effectLst>
                <a:outerShdw blurRad="38100" dist="38100" dir="2700000" algn="tl">
                  <a:srgbClr val="000000">
                    <a:alpha val="43137"/>
                  </a:srgbClr>
                </a:outerShdw>
              </a:effectLst>
              <a:latin typeface="Raleway" panose="020B0604020202020204" charset="0"/>
            </a:endParaRPr>
          </a:p>
        </p:txBody>
      </p:sp>
      <p:sp>
        <p:nvSpPr>
          <p:cNvPr id="8" name="Rectangle 7"/>
          <p:cNvSpPr/>
          <p:nvPr/>
        </p:nvSpPr>
        <p:spPr>
          <a:xfrm>
            <a:off x="324447" y="1250558"/>
            <a:ext cx="3556673" cy="1015663"/>
          </a:xfrm>
          <a:prstGeom prst="rect">
            <a:avLst/>
          </a:prstGeom>
          <a:solidFill>
            <a:schemeClr val="bg1">
              <a:lumMod val="95000"/>
            </a:schemeClr>
          </a:solidFill>
        </p:spPr>
        <p:txBody>
          <a:bodyPr wrap="square">
            <a:spAutoFit/>
          </a:bodyPr>
          <a:lstStyle/>
          <a:p>
            <a:r>
              <a:rPr lang="en-GB" sz="2000" b="1" dirty="0">
                <a:latin typeface="Raleway" panose="020B0604020202020204" charset="0"/>
              </a:rPr>
              <a:t>It's getting even harder to be a woman</a:t>
            </a:r>
          </a:p>
          <a:p>
            <a:r>
              <a:rPr lang="en-GB" sz="2000" b="1" dirty="0">
                <a:latin typeface="Raleway" panose="020B0604020202020204" charset="0"/>
              </a:rPr>
              <a:t>Nov 2017 CNN </a:t>
            </a:r>
          </a:p>
        </p:txBody>
      </p:sp>
      <p:grpSp>
        <p:nvGrpSpPr>
          <p:cNvPr id="19" name="Group 18"/>
          <p:cNvGrpSpPr/>
          <p:nvPr/>
        </p:nvGrpSpPr>
        <p:grpSpPr>
          <a:xfrm>
            <a:off x="364325" y="290950"/>
            <a:ext cx="9872150" cy="776917"/>
            <a:chOff x="364325" y="290950"/>
            <a:chExt cx="9872150" cy="776917"/>
          </a:xfrm>
        </p:grpSpPr>
        <p:pic>
          <p:nvPicPr>
            <p:cNvPr id="20"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21"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2134608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3935" y="1193842"/>
            <a:ext cx="8685530" cy="1259946"/>
          </a:xfrm>
          <a:solidFill>
            <a:srgbClr val="FF8F8F"/>
          </a:solidFill>
        </p:spPr>
        <p:txBody>
          <a:bodyPr>
            <a:noAutofit/>
          </a:bodyPr>
          <a:lstStyle/>
          <a:p>
            <a:pPr algn="ctr"/>
            <a:r>
              <a:rPr lang="en-GB" sz="3527" b="1" dirty="0">
                <a:solidFill>
                  <a:srgbClr val="595959"/>
                </a:solidFill>
                <a:latin typeface="Raleway" panose="020B0604020202020204" charset="0"/>
              </a:rPr>
              <a:t>International Day of the Girl: how inequality starts before birth</a:t>
            </a:r>
          </a:p>
        </p:txBody>
      </p:sp>
      <p:sp>
        <p:nvSpPr>
          <p:cNvPr id="3" name="Content Placeholder 2"/>
          <p:cNvSpPr>
            <a:spLocks noGrp="1"/>
          </p:cNvSpPr>
          <p:nvPr>
            <p:ph idx="1"/>
          </p:nvPr>
        </p:nvSpPr>
        <p:spPr>
          <a:xfrm>
            <a:off x="428825" y="2662294"/>
            <a:ext cx="9071610" cy="2837893"/>
          </a:xfrm>
        </p:spPr>
        <p:txBody>
          <a:bodyPr>
            <a:normAutofit/>
          </a:bodyPr>
          <a:lstStyle/>
          <a:p>
            <a:r>
              <a:rPr lang="en-GB" sz="2400" dirty="0">
                <a:solidFill>
                  <a:srgbClr val="595959"/>
                </a:solidFill>
                <a:latin typeface="Raleway" panose="020B0604020202020204" charset="0"/>
              </a:rPr>
              <a:t>On International Day of the Girl, we look at the challenges of our unequal world, with girls facing discrimination from the moment of conception through education, health, marriage and employment. World leaders have promised to achieve gender equality by 2030 – but at the current rate of progress this will take more than 100 years.</a:t>
            </a:r>
            <a:endParaRPr lang="en-GB" sz="2400" dirty="0">
              <a:solidFill>
                <a:srgbClr val="595959"/>
              </a:solidFill>
              <a:latin typeface="Raleway" panose="020B0604020202020204" charset="0"/>
              <a:hlinkClick r:id="rId3"/>
            </a:endParaRPr>
          </a:p>
          <a:p>
            <a:pPr marL="0" indent="0">
              <a:buNone/>
            </a:pPr>
            <a:endParaRPr lang="en-GB" sz="1800" dirty="0">
              <a:solidFill>
                <a:srgbClr val="595959"/>
              </a:solidFill>
              <a:latin typeface="Raleway" panose="020B0604020202020204" charset="0"/>
              <a:hlinkClick r:id="rId3"/>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1665" y="5079496"/>
            <a:ext cx="2284810" cy="2246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003935" y="5708693"/>
            <a:ext cx="5154579" cy="1292662"/>
          </a:xfrm>
          <a:prstGeom prst="rect">
            <a:avLst/>
          </a:prstGeom>
          <a:noFill/>
        </p:spPr>
        <p:txBody>
          <a:bodyPr wrap="square" rtlCol="0">
            <a:spAutoFit/>
          </a:bodyPr>
          <a:lstStyle/>
          <a:p>
            <a:r>
              <a:rPr lang="en-GB" sz="1600" dirty="0">
                <a:solidFill>
                  <a:srgbClr val="595959"/>
                </a:solidFill>
                <a:latin typeface="Raleway" panose="020B0604020202020204" charset="0"/>
                <a:hlinkClick r:id="rId3"/>
              </a:rPr>
              <a:t>https://www.theguardian.com/global-development/video/2016/oct/11/a-girls-life-how-inequality-starts-before-birth-video-international-day-of-the-girl</a:t>
            </a:r>
            <a:endParaRPr lang="en-GB" sz="1600" dirty="0">
              <a:solidFill>
                <a:srgbClr val="595959"/>
              </a:solidFill>
              <a:latin typeface="Raleway" panose="020B0604020202020204" charset="0"/>
            </a:endParaRPr>
          </a:p>
          <a:p>
            <a:endParaRPr lang="en-GB" dirty="0"/>
          </a:p>
        </p:txBody>
      </p:sp>
      <p:grpSp>
        <p:nvGrpSpPr>
          <p:cNvPr id="11" name="Group 10"/>
          <p:cNvGrpSpPr/>
          <p:nvPr/>
        </p:nvGrpSpPr>
        <p:grpSpPr>
          <a:xfrm>
            <a:off x="364325" y="290950"/>
            <a:ext cx="9872150" cy="776917"/>
            <a:chOff x="364325" y="290950"/>
            <a:chExt cx="9872150" cy="776917"/>
          </a:xfrm>
        </p:grpSpPr>
        <p:pic>
          <p:nvPicPr>
            <p:cNvPr id="12"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3"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5"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7446184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821769" y="1217081"/>
            <a:ext cx="9071610" cy="1016460"/>
          </a:xfrm>
          <a:solidFill>
            <a:srgbClr val="FF8F8F"/>
          </a:solidFill>
        </p:spPr>
        <p:txBody>
          <a:bodyPr>
            <a:normAutofit/>
          </a:bodyPr>
          <a:lstStyle/>
          <a:p>
            <a:pPr algn="ctr"/>
            <a:r>
              <a:rPr lang="en-GB" b="1" dirty="0">
                <a:solidFill>
                  <a:srgbClr val="595959"/>
                </a:solidFill>
                <a:latin typeface="Raleway" panose="020B0604020202020204" charset="0"/>
              </a:rPr>
              <a:t>Hurdles (featuring Emma Watson) </a:t>
            </a:r>
            <a:endParaRPr lang="en-GB" dirty="0">
              <a:solidFill>
                <a:srgbClr val="595959"/>
              </a:solidFill>
              <a:latin typeface="Raleway" panose="020B0604020202020204" charset="0"/>
            </a:endParaRPr>
          </a:p>
        </p:txBody>
      </p:sp>
      <p:pic>
        <p:nvPicPr>
          <p:cNvPr id="6"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21769" y="2486690"/>
            <a:ext cx="4270481" cy="4270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6394554" y="4160265"/>
            <a:ext cx="3498825" cy="923330"/>
          </a:xfrm>
          <a:prstGeom prst="rect">
            <a:avLst/>
          </a:prstGeom>
        </p:spPr>
        <p:txBody>
          <a:bodyPr wrap="square">
            <a:spAutoFit/>
          </a:bodyPr>
          <a:lstStyle/>
          <a:p>
            <a:r>
              <a:rPr lang="en-GB" sz="1800" dirty="0">
                <a:hlinkClick r:id="rId4"/>
              </a:rPr>
              <a:t>https://www.youtube.com/watch?v=R51ijgtRqZU&amp;feature=player_embedded</a:t>
            </a:r>
            <a:endParaRPr lang="en-GB" sz="1800" dirty="0"/>
          </a:p>
        </p:txBody>
      </p:sp>
      <p:grpSp>
        <p:nvGrpSpPr>
          <p:cNvPr id="12" name="Group 11"/>
          <p:cNvGrpSpPr/>
          <p:nvPr/>
        </p:nvGrpSpPr>
        <p:grpSpPr>
          <a:xfrm>
            <a:off x="364325" y="290950"/>
            <a:ext cx="9872150" cy="776917"/>
            <a:chOff x="364325" y="290950"/>
            <a:chExt cx="9872150" cy="776917"/>
          </a:xfrm>
        </p:grpSpPr>
        <p:pic>
          <p:nvPicPr>
            <p:cNvPr id="13"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4"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6"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0396836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676015" y="1403269"/>
            <a:ext cx="3175019" cy="2301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4702009" y="1282172"/>
            <a:ext cx="5715035" cy="2540016"/>
          </a:xfrm>
          <a:prstGeom prst="roundRect">
            <a:avLst/>
          </a:prstGeom>
          <a:solidFill>
            <a:srgbClr val="FF8F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43" dirty="0">
              <a:solidFill>
                <a:schemeClr val="tx1"/>
              </a:solidFill>
            </a:endParaRPr>
          </a:p>
          <a:p>
            <a:pPr algn="ctr"/>
            <a:endParaRPr lang="en-GB" sz="1543" dirty="0">
              <a:solidFill>
                <a:schemeClr val="tx1"/>
              </a:solidFill>
            </a:endParaRPr>
          </a:p>
          <a:p>
            <a:pPr algn="ctr"/>
            <a:endParaRPr lang="en-GB" sz="1800" dirty="0">
              <a:solidFill>
                <a:srgbClr val="595959"/>
              </a:solidFill>
              <a:latin typeface="Raleway" panose="020B0604020202020204" charset="0"/>
            </a:endParaRPr>
          </a:p>
          <a:p>
            <a:pPr algn="ctr"/>
            <a:r>
              <a:rPr lang="en-GB" sz="1800" b="1" dirty="0">
                <a:solidFill>
                  <a:srgbClr val="595959"/>
                </a:solidFill>
                <a:latin typeface="Raleway" panose="020B0604020202020204" charset="0"/>
              </a:rPr>
              <a:t>Activity Three  : Diary Entry </a:t>
            </a:r>
          </a:p>
          <a:p>
            <a:pPr algn="ctr"/>
            <a:r>
              <a:rPr lang="en-GB" sz="1800" dirty="0">
                <a:solidFill>
                  <a:srgbClr val="595959"/>
                </a:solidFill>
                <a:latin typeface="Raleway" panose="020B0604020202020204" charset="0"/>
              </a:rPr>
              <a:t>Write a diary entry of no more than 100 words. This is your wish for the future around gender equality.</a:t>
            </a:r>
          </a:p>
          <a:p>
            <a:pPr algn="ctr"/>
            <a:r>
              <a:rPr lang="en-GB" sz="1800" dirty="0">
                <a:solidFill>
                  <a:srgbClr val="595959"/>
                </a:solidFill>
                <a:latin typeface="Raleway" panose="020B0604020202020204" charset="0"/>
              </a:rPr>
              <a:t>I hope that by the year 2030 ………..</a:t>
            </a:r>
          </a:p>
          <a:p>
            <a:pPr algn="ctr"/>
            <a:r>
              <a:rPr lang="en-GB" sz="1800" b="1" u="sng" dirty="0">
                <a:solidFill>
                  <a:srgbClr val="595959"/>
                </a:solidFill>
                <a:latin typeface="Raleway" panose="020B0604020202020204" charset="0"/>
              </a:rPr>
              <a:t>Key words or ideas:</a:t>
            </a:r>
          </a:p>
          <a:p>
            <a:pPr algn="ctr"/>
            <a:r>
              <a:rPr lang="en-GB" sz="1800" dirty="0">
                <a:solidFill>
                  <a:srgbClr val="595959"/>
                </a:solidFill>
                <a:latin typeface="Raleway" panose="020B0604020202020204" charset="0"/>
              </a:rPr>
              <a:t>Work, equality, pay, promotion, pay gap, discrimination, poverty, family, marriage, care   </a:t>
            </a:r>
          </a:p>
          <a:p>
            <a:pPr algn="ctr"/>
            <a:endParaRPr lang="en-GB" sz="1543" dirty="0">
              <a:solidFill>
                <a:schemeClr val="tx1"/>
              </a:solidFill>
            </a:endParaRPr>
          </a:p>
          <a:p>
            <a:pPr algn="ctr"/>
            <a:endParaRPr lang="en-GB" sz="1543" dirty="0">
              <a:solidFill>
                <a:schemeClr val="tx1"/>
              </a:solidFill>
            </a:endParaRPr>
          </a:p>
          <a:p>
            <a:pPr algn="ctr"/>
            <a:endParaRPr lang="en-GB" sz="1543" dirty="0">
              <a:solidFill>
                <a:schemeClr val="tx1"/>
              </a:solidFill>
            </a:endParaRPr>
          </a:p>
        </p:txBody>
      </p:sp>
      <p:grpSp>
        <p:nvGrpSpPr>
          <p:cNvPr id="2" name="Group 1"/>
          <p:cNvGrpSpPr/>
          <p:nvPr/>
        </p:nvGrpSpPr>
        <p:grpSpPr>
          <a:xfrm>
            <a:off x="2240278" y="4095987"/>
            <a:ext cx="6166349" cy="3254062"/>
            <a:chOff x="1547143" y="3261100"/>
            <a:chExt cx="7540671" cy="4060952"/>
          </a:xfrm>
        </p:grpSpPr>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Effect>
                        <a14:brightnessContrast contrast="-40000"/>
                      </a14:imgEffect>
                    </a14:imgLayer>
                  </a14:imgProps>
                </a:ext>
                <a:ext uri="{28A0092B-C50C-407E-A947-70E740481C1C}">
                  <a14:useLocalDpi xmlns:a14="http://schemas.microsoft.com/office/drawing/2010/main" val="0"/>
                </a:ext>
              </a:extLst>
            </a:blip>
            <a:srcRect t="12911" b="12537"/>
            <a:stretch/>
          </p:blipFill>
          <p:spPr>
            <a:xfrm>
              <a:off x="1547143" y="3261100"/>
              <a:ext cx="7540671" cy="4060952"/>
            </a:xfrm>
            <a:prstGeom prst="rect">
              <a:avLst/>
            </a:prstGeom>
          </p:spPr>
        </p:pic>
        <p:sp>
          <p:nvSpPr>
            <p:cNvPr id="6" name="TextBox 5"/>
            <p:cNvSpPr txBox="1"/>
            <p:nvPr/>
          </p:nvSpPr>
          <p:spPr>
            <a:xfrm>
              <a:off x="1853385" y="3261100"/>
              <a:ext cx="6826292" cy="3139321"/>
            </a:xfrm>
            <a:prstGeom prst="rect">
              <a:avLst/>
            </a:prstGeom>
            <a:noFill/>
          </p:spPr>
          <p:txBody>
            <a:bodyPr wrap="square" rtlCol="0">
              <a:spAutoFit/>
            </a:bodyPr>
            <a:lstStyle/>
            <a:p>
              <a:pPr algn="ctr"/>
              <a:r>
                <a:rPr lang="en-GB" sz="6600" b="1" dirty="0">
                  <a:solidFill>
                    <a:schemeClr val="bg1"/>
                  </a:solidFill>
                  <a:latin typeface="Bahnschrift SemiBold" panose="020B0502040204020203" pitchFamily="34" charset="0"/>
                </a:rPr>
                <a:t>WINNING</a:t>
              </a:r>
            </a:p>
            <a:p>
              <a:pPr algn="ctr"/>
              <a:r>
                <a:rPr lang="en-GB" sz="6600" b="1" dirty="0">
                  <a:solidFill>
                    <a:schemeClr val="bg1"/>
                  </a:solidFill>
                  <a:latin typeface="Bahnschrift SemiBold" panose="020B0502040204020203" pitchFamily="34" charset="0"/>
                </a:rPr>
                <a:t>EQUALITY</a:t>
              </a:r>
            </a:p>
            <a:p>
              <a:pPr algn="ctr"/>
              <a:r>
                <a:rPr lang="en-GB" sz="6600" b="1" dirty="0">
                  <a:solidFill>
                    <a:schemeClr val="bg1"/>
                  </a:solidFill>
                  <a:latin typeface="Bahnschrift SemiBold" panose="020B0502040204020203" pitchFamily="34" charset="0"/>
                </a:rPr>
                <a:t>TOGETHER</a:t>
              </a:r>
            </a:p>
          </p:txBody>
        </p:sp>
      </p:grpSp>
      <p:grpSp>
        <p:nvGrpSpPr>
          <p:cNvPr id="13" name="Group 12"/>
          <p:cNvGrpSpPr/>
          <p:nvPr/>
        </p:nvGrpSpPr>
        <p:grpSpPr>
          <a:xfrm>
            <a:off x="364325" y="290950"/>
            <a:ext cx="9872150" cy="776917"/>
            <a:chOff x="364325" y="290950"/>
            <a:chExt cx="9872150" cy="776917"/>
          </a:xfrm>
        </p:grpSpPr>
        <p:pic>
          <p:nvPicPr>
            <p:cNvPr id="14"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631639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anim calcmode="lin" valueType="num">
                                      <p:cBhvr additive="base">
                                        <p:cTn id="7"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6880" y="894550"/>
            <a:ext cx="8399639" cy="6452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2538125" y="7160909"/>
            <a:ext cx="5472925" cy="47305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43" b="1" dirty="0">
                <a:solidFill>
                  <a:schemeClr val="tx1"/>
                </a:solidFill>
              </a:rPr>
              <a:t>Activity Three: Diary Entry [Gender resource 1.2] </a:t>
            </a:r>
          </a:p>
        </p:txBody>
      </p:sp>
      <p:grpSp>
        <p:nvGrpSpPr>
          <p:cNvPr id="11" name="Group 10"/>
          <p:cNvGrpSpPr/>
          <p:nvPr/>
        </p:nvGrpSpPr>
        <p:grpSpPr>
          <a:xfrm>
            <a:off x="364325" y="290950"/>
            <a:ext cx="9872150" cy="776917"/>
            <a:chOff x="364325" y="290950"/>
            <a:chExt cx="9872150" cy="776917"/>
          </a:xfrm>
        </p:grpSpPr>
        <p:pic>
          <p:nvPicPr>
            <p:cNvPr id="12"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3"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5"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836550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895" y="1397298"/>
            <a:ext cx="9071610" cy="1190632"/>
          </a:xfrm>
          <a:solidFill>
            <a:srgbClr val="FF8F8F"/>
          </a:solidFill>
        </p:spPr>
        <p:txBody>
          <a:bodyPr>
            <a:noAutofit/>
          </a:bodyPr>
          <a:lstStyle/>
          <a:p>
            <a:pPr algn="ctr"/>
            <a:r>
              <a:rPr lang="en-GB" b="1" dirty="0" smtClean="0">
                <a:solidFill>
                  <a:srgbClr val="595959"/>
                </a:solidFill>
                <a:latin typeface="Raleway" panose="020B0604020202020204" charset="0"/>
              </a:rPr>
              <a:t>Plenary</a:t>
            </a:r>
            <a:r>
              <a:rPr lang="en-GB" b="1" dirty="0">
                <a:solidFill>
                  <a:srgbClr val="595959"/>
                </a:solidFill>
                <a:latin typeface="Raleway" panose="020B0604020202020204" charset="0"/>
              </a:rPr>
              <a:t/>
            </a:r>
            <a:br>
              <a:rPr lang="en-GB" b="1" dirty="0">
                <a:solidFill>
                  <a:srgbClr val="595959"/>
                </a:solidFill>
                <a:latin typeface="Raleway" panose="020B0604020202020204" charset="0"/>
              </a:rPr>
            </a:br>
            <a:r>
              <a:rPr lang="en-GB" b="1" dirty="0">
                <a:solidFill>
                  <a:srgbClr val="595959"/>
                </a:solidFill>
                <a:latin typeface="Raleway" panose="020B0604020202020204" charset="0"/>
              </a:rPr>
              <a:t>I hope that by the year 2030 </a:t>
            </a:r>
            <a:r>
              <a:rPr lang="en-GB" b="1" dirty="0" smtClean="0">
                <a:solidFill>
                  <a:srgbClr val="595959"/>
                </a:solidFill>
                <a:latin typeface="Raleway" panose="020B0604020202020204" charset="0"/>
              </a:rPr>
              <a:t>………..</a:t>
            </a:r>
            <a:endParaRPr lang="en-GB" b="1" dirty="0">
              <a:solidFill>
                <a:srgbClr val="595959"/>
              </a:solidFill>
              <a:latin typeface="Raleway" panose="020B0604020202020204" charset="0"/>
            </a:endParaRPr>
          </a:p>
        </p:txBody>
      </p:sp>
      <p:sp>
        <p:nvSpPr>
          <p:cNvPr id="3" name="Content Placeholder 2"/>
          <p:cNvSpPr>
            <a:spLocks noGrp="1"/>
          </p:cNvSpPr>
          <p:nvPr>
            <p:ph idx="1"/>
          </p:nvPr>
        </p:nvSpPr>
        <p:spPr>
          <a:xfrm>
            <a:off x="428825" y="2917360"/>
            <a:ext cx="8980832" cy="4348808"/>
          </a:xfrm>
        </p:spPr>
        <p:txBody>
          <a:bodyPr/>
          <a:lstStyle/>
          <a:p>
            <a:pPr marL="0" indent="0">
              <a:buNone/>
            </a:pPr>
            <a:r>
              <a:rPr lang="en-GB" sz="2400" b="1" dirty="0">
                <a:latin typeface="Raleway" panose="020B0604020202020204" charset="0"/>
              </a:rPr>
              <a:t>Now share your diary </a:t>
            </a:r>
            <a:r>
              <a:rPr lang="en-GB" sz="2400" b="1" dirty="0" smtClean="0">
                <a:latin typeface="Raleway" panose="020B0604020202020204" charset="0"/>
              </a:rPr>
              <a:t>entries</a:t>
            </a:r>
          </a:p>
          <a:p>
            <a:pPr marL="0" indent="0">
              <a:buNone/>
            </a:pPr>
            <a:endParaRPr lang="en-GB" sz="2400" b="1" dirty="0">
              <a:latin typeface="Raleway" panose="020B0604020202020204" charset="0"/>
            </a:endParaRPr>
          </a:p>
          <a:p>
            <a:pPr marL="0" indent="0">
              <a:buNone/>
            </a:pPr>
            <a:r>
              <a:rPr lang="en-GB" sz="2400" dirty="0">
                <a:latin typeface="Raleway" panose="020B0604020202020204" charset="0"/>
              </a:rPr>
              <a:t>1. Are you wanting the same kind of world in 2030 or a different one?</a:t>
            </a:r>
            <a:br>
              <a:rPr lang="en-GB" sz="2400" dirty="0">
                <a:latin typeface="Raleway" panose="020B0604020202020204" charset="0"/>
              </a:rPr>
            </a:br>
            <a:r>
              <a:rPr lang="en-GB" sz="2400" dirty="0">
                <a:latin typeface="Raleway" panose="020B0604020202020204" charset="0"/>
              </a:rPr>
              <a:t>2. How will change happen?</a:t>
            </a:r>
          </a:p>
          <a:p>
            <a:pPr marL="0" indent="0">
              <a:buNone/>
            </a:pPr>
            <a:r>
              <a:rPr lang="en-GB" sz="2400" dirty="0">
                <a:latin typeface="Raleway" panose="020B0604020202020204" charset="0"/>
              </a:rPr>
              <a:t>3. What role do men and boys have in this?</a:t>
            </a:r>
          </a:p>
          <a:p>
            <a:pPr marL="0" indent="0">
              <a:buNone/>
            </a:pPr>
            <a:r>
              <a:rPr lang="en-GB" sz="2400" dirty="0">
                <a:latin typeface="Raleway" panose="020B0604020202020204" charset="0"/>
              </a:rPr>
              <a:t>4. How will everyone benefit?</a:t>
            </a:r>
          </a:p>
          <a:p>
            <a:pPr marL="0" indent="0">
              <a:buNone/>
            </a:pPr>
            <a:endParaRPr lang="en-GB" sz="2400" b="1" dirty="0" smtClean="0">
              <a:latin typeface="Raleway" panose="020B0604020202020204" charset="0"/>
            </a:endParaRPr>
          </a:p>
          <a:p>
            <a:pPr marL="0" indent="0">
              <a:buNone/>
            </a:pPr>
            <a:r>
              <a:rPr lang="en-GB" sz="2400" b="1" dirty="0" smtClean="0">
                <a:latin typeface="Raleway" panose="020B0604020202020204" charset="0"/>
              </a:rPr>
              <a:t>WHAT </a:t>
            </a:r>
            <a:r>
              <a:rPr lang="en-GB" sz="2400" b="1" dirty="0">
                <a:latin typeface="Raleway" panose="020B0604020202020204" charset="0"/>
              </a:rPr>
              <a:t>MIGHT BE THE OBSTACLES TO CHANGE?  </a:t>
            </a:r>
          </a:p>
          <a:p>
            <a:pPr marL="82550" indent="0">
              <a:buNone/>
            </a:pPr>
            <a:endParaRPr lang="en-GB" sz="2400" dirty="0">
              <a:latin typeface="Raleway" panose="020B0604020202020204" charset="0"/>
            </a:endParaRP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8499877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200" y="1588825"/>
            <a:ext cx="9963000" cy="841800"/>
          </a:xfrm>
        </p:spPr>
        <p:txBody>
          <a:bodyPr/>
          <a:lstStyle/>
          <a:p>
            <a:pPr algn="ctr"/>
            <a:r>
              <a:rPr lang="en-GB" b="1" dirty="0">
                <a:latin typeface="Raleway" panose="020B0604020202020204" charset="0"/>
              </a:rPr>
              <a:t>Additional Resources </a:t>
            </a:r>
          </a:p>
        </p:txBody>
      </p:sp>
      <p:sp>
        <p:nvSpPr>
          <p:cNvPr id="3" name="Content Placeholder 2"/>
          <p:cNvSpPr>
            <a:spLocks noGrp="1"/>
          </p:cNvSpPr>
          <p:nvPr>
            <p:ph idx="1"/>
          </p:nvPr>
        </p:nvSpPr>
        <p:spPr>
          <a:xfrm>
            <a:off x="365200" y="2915375"/>
            <a:ext cx="9963000" cy="1728925"/>
          </a:xfrm>
        </p:spPr>
        <p:txBody>
          <a:bodyPr/>
          <a:lstStyle/>
          <a:p>
            <a:r>
              <a:rPr lang="en-GB" dirty="0">
                <a:latin typeface="Raleway" panose="020B0604020202020204" charset="0"/>
              </a:rPr>
              <a:t>https://www.globalgoals.org/films</a:t>
            </a: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8230286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825" y="1350694"/>
            <a:ext cx="9963000" cy="841800"/>
          </a:xfrm>
        </p:spPr>
        <p:txBody>
          <a:bodyPr>
            <a:normAutofit fontScale="90000"/>
          </a:bodyPr>
          <a:lstStyle/>
          <a:p>
            <a:pPr algn="ctr"/>
            <a:r>
              <a:rPr lang="en-GB" sz="4400" b="1" dirty="0">
                <a:solidFill>
                  <a:srgbClr val="595959"/>
                </a:solidFill>
                <a:latin typeface="Raleway" panose="020B0604020202020204" charset="0"/>
              </a:rPr>
              <a:t>Key </a:t>
            </a:r>
            <a:r>
              <a:rPr lang="en-GB" sz="4400" b="1" dirty="0" smtClean="0">
                <a:solidFill>
                  <a:srgbClr val="595959"/>
                </a:solidFill>
                <a:latin typeface="Raleway" panose="020B0604020202020204" charset="0"/>
              </a:rPr>
              <a:t>Words</a:t>
            </a:r>
            <a:r>
              <a:rPr lang="en-GB" b="1" dirty="0"/>
              <a:t/>
            </a:r>
            <a:br>
              <a:rPr lang="en-GB" b="1" dirty="0"/>
            </a:br>
            <a:endParaRPr lang="en-GB" dirty="0"/>
          </a:p>
        </p:txBody>
      </p:sp>
      <p:sp>
        <p:nvSpPr>
          <p:cNvPr id="5" name="Content Placeholder 4"/>
          <p:cNvSpPr>
            <a:spLocks noGrp="1"/>
          </p:cNvSpPr>
          <p:nvPr>
            <p:ph sz="half" idx="1"/>
          </p:nvPr>
        </p:nvSpPr>
        <p:spPr>
          <a:xfrm>
            <a:off x="624483" y="2570639"/>
            <a:ext cx="4722217" cy="4582001"/>
          </a:xfrm>
        </p:spPr>
        <p:txBody>
          <a:bodyPr>
            <a:normAutofit fontScale="92500" lnSpcReduction="10000"/>
          </a:bodyPr>
          <a:lstStyle/>
          <a:p>
            <a:r>
              <a:rPr lang="en-GB" dirty="0">
                <a:solidFill>
                  <a:srgbClr val="595959"/>
                </a:solidFill>
                <a:latin typeface="Raleway" panose="020B0604020202020204" charset="0"/>
              </a:rPr>
              <a:t>Equality,</a:t>
            </a:r>
          </a:p>
          <a:p>
            <a:r>
              <a:rPr lang="en-GB" dirty="0">
                <a:solidFill>
                  <a:srgbClr val="595959"/>
                </a:solidFill>
                <a:latin typeface="Raleway" panose="020B0604020202020204" charset="0"/>
              </a:rPr>
              <a:t>Diversity,</a:t>
            </a:r>
          </a:p>
          <a:p>
            <a:r>
              <a:rPr lang="en-GB" dirty="0">
                <a:solidFill>
                  <a:srgbClr val="595959"/>
                </a:solidFill>
                <a:latin typeface="Raleway" panose="020B0604020202020204" charset="0"/>
              </a:rPr>
              <a:t>Stereotypes, </a:t>
            </a:r>
          </a:p>
          <a:p>
            <a:r>
              <a:rPr lang="en-GB" dirty="0">
                <a:solidFill>
                  <a:srgbClr val="595959"/>
                </a:solidFill>
                <a:latin typeface="Raleway" panose="020B0604020202020204" charset="0"/>
              </a:rPr>
              <a:t>Prejudice,</a:t>
            </a:r>
          </a:p>
          <a:p>
            <a:r>
              <a:rPr lang="en-GB" dirty="0">
                <a:solidFill>
                  <a:srgbClr val="595959"/>
                </a:solidFill>
                <a:latin typeface="Raleway" panose="020B0604020202020204" charset="0"/>
              </a:rPr>
              <a:t>Discrimination,</a:t>
            </a:r>
          </a:p>
          <a:p>
            <a:r>
              <a:rPr lang="en-GB" dirty="0">
                <a:solidFill>
                  <a:srgbClr val="595959"/>
                </a:solidFill>
                <a:latin typeface="Raleway" panose="020B0604020202020204" charset="0"/>
              </a:rPr>
              <a:t>Emancipation</a:t>
            </a:r>
          </a:p>
          <a:p>
            <a:r>
              <a:rPr lang="en-GB" dirty="0">
                <a:solidFill>
                  <a:srgbClr val="595959"/>
                </a:solidFill>
                <a:latin typeface="Raleway" panose="020B0604020202020204" charset="0"/>
              </a:rPr>
              <a:t>Fairness </a:t>
            </a:r>
          </a:p>
          <a:p>
            <a:r>
              <a:rPr lang="en-GB" dirty="0">
                <a:solidFill>
                  <a:srgbClr val="595959"/>
                </a:solidFill>
                <a:latin typeface="Raleway" panose="020B0604020202020204" charset="0"/>
              </a:rPr>
              <a:t>Inequality </a:t>
            </a:r>
          </a:p>
          <a:p>
            <a:pPr marL="0" indent="0">
              <a:buNone/>
            </a:pPr>
            <a:r>
              <a:rPr lang="en-GB" dirty="0">
                <a:solidFill>
                  <a:srgbClr val="595959"/>
                </a:solidFill>
                <a:latin typeface="Raleway" panose="020B0604020202020204" charset="0"/>
              </a:rPr>
              <a:t> </a:t>
            </a:r>
          </a:p>
        </p:txBody>
      </p:sp>
      <p:sp>
        <p:nvSpPr>
          <p:cNvPr id="6" name="Content Placeholder 5"/>
          <p:cNvSpPr>
            <a:spLocks noGrp="1"/>
          </p:cNvSpPr>
          <p:nvPr>
            <p:ph sz="half" idx="2"/>
          </p:nvPr>
        </p:nvSpPr>
        <p:spPr>
          <a:xfrm>
            <a:off x="5524897" y="2570639"/>
            <a:ext cx="4722217" cy="4582001"/>
          </a:xfrm>
        </p:spPr>
        <p:txBody>
          <a:bodyPr>
            <a:normAutofit fontScale="92500" lnSpcReduction="10000"/>
          </a:bodyPr>
          <a:lstStyle/>
          <a:p>
            <a:r>
              <a:rPr lang="en-GB" dirty="0">
                <a:solidFill>
                  <a:srgbClr val="595959"/>
                </a:solidFill>
                <a:latin typeface="Raleway" panose="020B0604020202020204" charset="0"/>
              </a:rPr>
              <a:t>Poverty</a:t>
            </a:r>
          </a:p>
          <a:p>
            <a:r>
              <a:rPr lang="en-GB" dirty="0">
                <a:solidFill>
                  <a:srgbClr val="595959"/>
                </a:solidFill>
                <a:latin typeface="Raleway" panose="020B0604020202020204" charset="0"/>
              </a:rPr>
              <a:t>Responsibility</a:t>
            </a:r>
          </a:p>
          <a:p>
            <a:r>
              <a:rPr lang="en-GB" dirty="0">
                <a:solidFill>
                  <a:srgbClr val="595959"/>
                </a:solidFill>
                <a:latin typeface="Raleway" panose="020B0604020202020204" charset="0"/>
              </a:rPr>
              <a:t>Rights</a:t>
            </a:r>
          </a:p>
          <a:p>
            <a:r>
              <a:rPr lang="en-GB" dirty="0">
                <a:solidFill>
                  <a:srgbClr val="595959"/>
                </a:solidFill>
                <a:latin typeface="Raleway" panose="020B0604020202020204" charset="0"/>
              </a:rPr>
              <a:t>Decent work,</a:t>
            </a:r>
          </a:p>
          <a:p>
            <a:r>
              <a:rPr lang="en-GB" dirty="0">
                <a:solidFill>
                  <a:srgbClr val="595959"/>
                </a:solidFill>
                <a:latin typeface="Raleway" panose="020B0604020202020204" charset="0"/>
              </a:rPr>
              <a:t>Gender inequality</a:t>
            </a:r>
          </a:p>
          <a:p>
            <a:r>
              <a:rPr lang="en-GB" dirty="0">
                <a:solidFill>
                  <a:srgbClr val="595959"/>
                </a:solidFill>
                <a:latin typeface="Raleway" panose="020B0604020202020204" charset="0"/>
              </a:rPr>
              <a:t>Unpaid care</a:t>
            </a:r>
          </a:p>
          <a:p>
            <a:r>
              <a:rPr lang="en-GB" dirty="0">
                <a:solidFill>
                  <a:srgbClr val="595959"/>
                </a:solidFill>
                <a:latin typeface="Raleway" panose="020B0604020202020204" charset="0"/>
              </a:rPr>
              <a:t>Women's economic empowerment</a:t>
            </a:r>
          </a:p>
          <a:p>
            <a:r>
              <a:rPr lang="en-GB" dirty="0">
                <a:solidFill>
                  <a:srgbClr val="595959"/>
                </a:solidFill>
                <a:latin typeface="Raleway" panose="020B0604020202020204" charset="0"/>
              </a:rPr>
              <a:t>Power</a:t>
            </a:r>
          </a:p>
          <a:p>
            <a:endParaRPr lang="en-GB" dirty="0">
              <a:solidFill>
                <a:srgbClr val="595959"/>
              </a:solidFill>
              <a:latin typeface="Raleway" panose="020B0604020202020204" charset="0"/>
            </a:endParaRPr>
          </a:p>
          <a:p>
            <a:endParaRPr lang="en-GB" dirty="0">
              <a:solidFill>
                <a:srgbClr val="595959"/>
              </a:solidFill>
              <a:latin typeface="Raleway" panose="020B0604020202020204" charset="0"/>
            </a:endParaRPr>
          </a:p>
        </p:txBody>
      </p:sp>
      <p:grpSp>
        <p:nvGrpSpPr>
          <p:cNvPr id="12" name="Group 11"/>
          <p:cNvGrpSpPr/>
          <p:nvPr/>
        </p:nvGrpSpPr>
        <p:grpSpPr>
          <a:xfrm>
            <a:off x="364325" y="290950"/>
            <a:ext cx="9872150" cy="776917"/>
            <a:chOff x="364325" y="290950"/>
            <a:chExt cx="9872150" cy="776917"/>
          </a:xfrm>
        </p:grpSpPr>
        <p:pic>
          <p:nvPicPr>
            <p:cNvPr id="13"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4"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6"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9278512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3377" y="287316"/>
            <a:ext cx="9525058" cy="6985043"/>
          </a:xfrm>
          <a:prstGeom prst="rect">
            <a:avLst/>
          </a:prstGeom>
          <a:solidFill>
            <a:schemeClr val="bg1"/>
          </a:solidFill>
          <a:ln w="6350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43" dirty="0"/>
              <a:t>https:/</a:t>
            </a:r>
            <a:r>
              <a:rPr lang="en-GB" sz="1800" dirty="0">
                <a:solidFill>
                  <a:srgbClr val="595959"/>
                </a:solidFill>
                <a:latin typeface="Raleway" panose="020B0604020202020204" charset="0"/>
              </a:rPr>
              <a:t>https://</a:t>
            </a:r>
            <a:r>
              <a:rPr lang="en-GB" sz="1800" dirty="0" smtClean="0">
                <a:solidFill>
                  <a:srgbClr val="595959"/>
                </a:solidFill>
                <a:latin typeface="Raleway" panose="020B0604020202020204" charset="0"/>
              </a:rPr>
              <a:t>www.bbc.co.uk/news/world-41844875/www.bbc.co.uk/news/world-41844875 </a:t>
            </a:r>
            <a:endParaRPr lang="en-GB" sz="1800" dirty="0">
              <a:solidFill>
                <a:srgbClr val="595959"/>
              </a:solidFill>
              <a:latin typeface="Raleway" panose="020B0604020202020204" charset="0"/>
            </a:endParaRPr>
          </a:p>
          <a:p>
            <a:pPr algn="ctr"/>
            <a:endParaRPr lang="en-GB" sz="1800" dirty="0">
              <a:solidFill>
                <a:schemeClr val="tx1"/>
              </a:solidFill>
              <a:latin typeface="Raleway" panose="020B0604020202020204" charset="0"/>
            </a:endParaRPr>
          </a:p>
        </p:txBody>
      </p:sp>
      <p:grpSp>
        <p:nvGrpSpPr>
          <p:cNvPr id="9" name="Group 8"/>
          <p:cNvGrpSpPr/>
          <p:nvPr/>
        </p:nvGrpSpPr>
        <p:grpSpPr>
          <a:xfrm>
            <a:off x="364325" y="290950"/>
            <a:ext cx="9872150" cy="776917"/>
            <a:chOff x="364325" y="290950"/>
            <a:chExt cx="9872150" cy="776917"/>
          </a:xfrm>
        </p:grpSpPr>
        <p:pic>
          <p:nvPicPr>
            <p:cNvPr id="10"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1"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555337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CF1645B9-D90D-7144-9128-B07F79199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93" y="249883"/>
            <a:ext cx="4922425" cy="173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a:extLst>
              <a:ext uri="{FF2B5EF4-FFF2-40B4-BE49-F238E27FC236}">
                <a16:creationId xmlns:a16="http://schemas.microsoft.com/office/drawing/2014/main" id="{4DF64254-F981-844B-AAD5-1F9CDB984C60}"/>
              </a:ext>
            </a:extLst>
          </p:cNvPr>
          <p:cNvSpPr txBox="1"/>
          <p:nvPr/>
        </p:nvSpPr>
        <p:spPr>
          <a:xfrm>
            <a:off x="1774009" y="6379383"/>
            <a:ext cx="8175675" cy="1042080"/>
          </a:xfrm>
          <a:prstGeom prst="rect">
            <a:avLst/>
          </a:prstGeom>
          <a:noFill/>
        </p:spPr>
        <p:txBody>
          <a:bodyPr wrap="square" rtlCol="0">
            <a:spAutoFit/>
          </a:bodyPr>
          <a:lstStyle/>
          <a:p>
            <a:r>
              <a:rPr lang="en-US" sz="1543" dirty="0">
                <a:latin typeface="Raleway" panose="020B0604020202020204" charset="0"/>
              </a:rPr>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a:t>
            </a:r>
          </a:p>
        </p:txBody>
      </p:sp>
      <p:pic>
        <p:nvPicPr>
          <p:cNvPr id="4" name="Picture 3">
            <a:extLst>
              <a:ext uri="{FF2B5EF4-FFF2-40B4-BE49-F238E27FC236}">
                <a16:creationId xmlns:a16="http://schemas.microsoft.com/office/drawing/2014/main" id="{B6E5FF22-8BA7-D749-B927-93FEFC0BC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192" y="6339306"/>
            <a:ext cx="1024066" cy="1012429"/>
          </a:xfrm>
          <a:prstGeom prst="rect">
            <a:avLst/>
          </a:prstGeom>
        </p:spPr>
      </p:pic>
    </p:spTree>
    <p:extLst>
      <p:ext uri="{BB962C8B-B14F-4D97-AF65-F5344CB8AC3E}">
        <p14:creationId xmlns:p14="http://schemas.microsoft.com/office/powerpoint/2010/main" val="3745667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p:nvPr/>
        </p:nvSpPr>
        <p:spPr>
          <a:xfrm>
            <a:off x="462100" y="1135000"/>
            <a:ext cx="6500700" cy="3768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5"/>
          <p:cNvSpPr txBox="1"/>
          <p:nvPr/>
        </p:nvSpPr>
        <p:spPr>
          <a:xfrm>
            <a:off x="462100" y="1578932"/>
            <a:ext cx="6202500" cy="1319681"/>
          </a:xfrm>
          <a:prstGeom prst="rect">
            <a:avLst/>
          </a:prstGeom>
          <a:noFill/>
          <a:ln>
            <a:noFill/>
          </a:ln>
        </p:spPr>
        <p:txBody>
          <a:bodyPr spcFirstLastPara="1" wrap="square" lIns="91425" tIns="91425" rIns="91425" bIns="91425" anchor="t" anchorCtr="0">
            <a:noAutofit/>
          </a:bodyPr>
          <a:lstStyle/>
          <a:p>
            <a:pPr marL="0" indent="0">
              <a:buNone/>
            </a:pPr>
            <a:r>
              <a:rPr lang="en-GB" sz="1100" dirty="0" smtClean="0">
                <a:solidFill>
                  <a:srgbClr val="595959"/>
                </a:solidFill>
                <a:latin typeface="Raleway" panose="020B0604020202020204" charset="0"/>
              </a:rPr>
              <a:t>Teacher </a:t>
            </a:r>
            <a:r>
              <a:rPr lang="en-GB" sz="1100" dirty="0">
                <a:solidFill>
                  <a:srgbClr val="595959"/>
                </a:solidFill>
                <a:latin typeface="Raleway" panose="020B0604020202020204" charset="0"/>
              </a:rPr>
              <a:t>shows newspaper headlines from UK and then plays clips [or chooses their preferred one] slides 18 to 21 Pupils complete  </a:t>
            </a:r>
            <a:r>
              <a:rPr lang="en-GB" sz="1100" b="1" dirty="0">
                <a:solidFill>
                  <a:srgbClr val="595959"/>
                </a:solidFill>
                <a:latin typeface="Raleway" panose="020B0604020202020204" charset="0"/>
              </a:rPr>
              <a:t>Activity Three: Diary Entry - </a:t>
            </a:r>
            <a:r>
              <a:rPr lang="en-GB" sz="1100" dirty="0">
                <a:solidFill>
                  <a:srgbClr val="595959"/>
                </a:solidFill>
                <a:latin typeface="Raleway" panose="020B0604020202020204" charset="0"/>
              </a:rPr>
              <a:t>They</a:t>
            </a:r>
            <a:r>
              <a:rPr lang="en-GB" sz="1100" b="1" dirty="0">
                <a:solidFill>
                  <a:srgbClr val="595959"/>
                </a:solidFill>
                <a:latin typeface="Raleway" panose="020B0604020202020204" charset="0"/>
              </a:rPr>
              <a:t> </a:t>
            </a:r>
            <a:r>
              <a:rPr lang="en-GB" sz="1100" dirty="0">
                <a:solidFill>
                  <a:srgbClr val="595959"/>
                </a:solidFill>
                <a:latin typeface="Raleway" panose="020B0604020202020204" charset="0"/>
              </a:rPr>
              <a:t>write a diary entry of no more than 100 words. This is their wish for the future around gender equality. I hope that by the year 2030 </a:t>
            </a:r>
            <a:r>
              <a:rPr lang="en-GB" sz="1100" dirty="0" smtClean="0">
                <a:solidFill>
                  <a:srgbClr val="595959"/>
                </a:solidFill>
                <a:latin typeface="Raleway" panose="020B0604020202020204" charset="0"/>
              </a:rPr>
              <a:t>………..</a:t>
            </a:r>
          </a:p>
          <a:p>
            <a:pPr marL="0" indent="0">
              <a:buNone/>
            </a:pPr>
            <a:endParaRPr lang="en-GB" sz="1100" dirty="0" smtClean="0">
              <a:solidFill>
                <a:srgbClr val="595959"/>
              </a:solidFill>
              <a:latin typeface="Raleway" panose="020B0604020202020204" charset="0"/>
            </a:endParaRPr>
          </a:p>
          <a:p>
            <a:pPr marL="0" indent="0">
              <a:buNone/>
            </a:pPr>
            <a:r>
              <a:rPr lang="en-GB" sz="1100" b="1" dirty="0" smtClean="0">
                <a:solidFill>
                  <a:srgbClr val="595959"/>
                </a:solidFill>
                <a:latin typeface="Raleway" panose="020B0604020202020204" charset="0"/>
              </a:rPr>
              <a:t>-</a:t>
            </a:r>
            <a:r>
              <a:rPr lang="en-GB" sz="1100" dirty="0" smtClean="0">
                <a:solidFill>
                  <a:srgbClr val="595959"/>
                </a:solidFill>
                <a:latin typeface="Raleway" panose="020B0604020202020204" charset="0"/>
              </a:rPr>
              <a:t>Pupils </a:t>
            </a:r>
            <a:r>
              <a:rPr lang="en-GB" sz="1100" dirty="0">
                <a:solidFill>
                  <a:srgbClr val="595959"/>
                </a:solidFill>
                <a:latin typeface="Raleway" panose="020B0604020202020204" charset="0"/>
              </a:rPr>
              <a:t>share their diary entries (they could be posted around the room or kept as a record to see if pupils ideas/ feelings change over the 6 lessons)</a:t>
            </a:r>
          </a:p>
        </p:txBody>
      </p:sp>
      <p:sp>
        <p:nvSpPr>
          <p:cNvPr id="101" name="Google Shape;101;p15"/>
          <p:cNvSpPr txBox="1"/>
          <p:nvPr/>
        </p:nvSpPr>
        <p:spPr>
          <a:xfrm>
            <a:off x="547362" y="4848400"/>
            <a:ext cx="6102300" cy="240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solidFill>
                <a:srgbClr val="0070C0"/>
              </a:solidFill>
              <a:latin typeface="Raleway"/>
              <a:ea typeface="Raleway"/>
              <a:cs typeface="Raleway"/>
              <a:sym typeface="Raleway"/>
            </a:endParaRPr>
          </a:p>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a:p>
        </p:txBody>
      </p:sp>
      <p:pic>
        <p:nvPicPr>
          <p:cNvPr id="105" name="Google Shape;105;p15"/>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06" name="Google Shape;106;p15"/>
          <p:cNvSpPr txBox="1"/>
          <p:nvPr/>
        </p:nvSpPr>
        <p:spPr>
          <a:xfrm>
            <a:off x="573388" y="1185125"/>
            <a:ext cx="6202511"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a:t>
            </a:r>
            <a:r>
              <a:rPr lang="it" i="1" dirty="0" smtClean="0">
                <a:solidFill>
                  <a:srgbClr val="FFFFFF"/>
                </a:solidFill>
                <a:latin typeface="Prompt SemiBold"/>
                <a:ea typeface="Prompt"/>
                <a:cs typeface="Prompt SemiBold"/>
                <a:sym typeface="Prompt SemiBold"/>
              </a:rPr>
              <a:t>What Do I Think? Responding – Summary (20 mins)</a:t>
            </a:r>
            <a:endParaRPr i="1" dirty="0">
              <a:solidFill>
                <a:srgbClr val="FFFFFF"/>
              </a:solidFill>
              <a:latin typeface="Prompt SemiBold"/>
              <a:ea typeface="Prompt SemiBold"/>
              <a:cs typeface="Prompt SemiBold"/>
              <a:sym typeface="Prompt SemiBold"/>
            </a:endParaRPr>
          </a:p>
        </p:txBody>
      </p:sp>
      <p:sp>
        <p:nvSpPr>
          <p:cNvPr id="108" name="Google Shape;108;p15"/>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12" name="Google Shape;112;p15"/>
          <p:cNvSpPr txBox="1"/>
          <p:nvPr/>
        </p:nvSpPr>
        <p:spPr>
          <a:xfrm>
            <a:off x="7319875" y="3492900"/>
            <a:ext cx="2815200" cy="3503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grpSp>
        <p:nvGrpSpPr>
          <p:cNvPr id="17" name="Group 16"/>
          <p:cNvGrpSpPr/>
          <p:nvPr/>
        </p:nvGrpSpPr>
        <p:grpSpPr>
          <a:xfrm>
            <a:off x="364325" y="290950"/>
            <a:ext cx="9872150" cy="776917"/>
            <a:chOff x="364325" y="290950"/>
            <a:chExt cx="9872150" cy="776917"/>
          </a:xfrm>
        </p:grpSpPr>
        <p:pic>
          <p:nvPicPr>
            <p:cNvPr id="18"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9"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21"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1" name="Google Shape;121;p16"/>
          <p:cNvSpPr txBox="1"/>
          <p:nvPr/>
        </p:nvSpPr>
        <p:spPr>
          <a:xfrm>
            <a:off x="364325" y="3407882"/>
            <a:ext cx="52263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COMMENTS &amp; NOTES ON REALIZATION</a:t>
            </a:r>
            <a:endParaRPr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3" name="Google Shape;123;p16"/>
          <p:cNvSpPr/>
          <p:nvPr/>
        </p:nvSpPr>
        <p:spPr>
          <a:xfrm rot="10800000" flipH="1">
            <a:off x="423150" y="3344485"/>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6"/>
          <p:cNvSpPr txBox="1"/>
          <p:nvPr/>
        </p:nvSpPr>
        <p:spPr>
          <a:xfrm>
            <a:off x="358650" y="1039245"/>
            <a:ext cx="65652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a:solidFill>
                  <a:srgbClr val="861533"/>
                </a:solidFill>
                <a:latin typeface="Prompt"/>
                <a:ea typeface="Prompt"/>
                <a:cs typeface="Prompt"/>
                <a:sym typeface="Prompt"/>
              </a:rPr>
              <a:t>WHAT STUDENTS DO</a:t>
            </a:r>
            <a:endParaRPr sz="12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r>
              <a:rPr lang="en-GB" sz="1100" b="1" dirty="0" smtClean="0">
                <a:solidFill>
                  <a:srgbClr val="595959"/>
                </a:solidFill>
                <a:latin typeface="Raleway" panose="020B0604020202020204" charset="0"/>
              </a:rPr>
              <a:t>Engage with key </a:t>
            </a:r>
            <a:r>
              <a:rPr lang="en-GB" sz="1100" b="1" dirty="0">
                <a:solidFill>
                  <a:srgbClr val="595959"/>
                </a:solidFill>
                <a:latin typeface="Raleway" panose="020B0604020202020204" charset="0"/>
              </a:rPr>
              <a:t>words or </a:t>
            </a:r>
            <a:r>
              <a:rPr lang="en-GB" sz="1100" b="1" dirty="0" smtClean="0">
                <a:solidFill>
                  <a:srgbClr val="595959"/>
                </a:solidFill>
                <a:latin typeface="Raleway" panose="020B0604020202020204" charset="0"/>
              </a:rPr>
              <a:t>ideas:</a:t>
            </a:r>
          </a:p>
          <a:p>
            <a:pPr marL="0" indent="0">
              <a:buNone/>
            </a:pPr>
            <a:r>
              <a:rPr lang="en-GB" sz="1100" dirty="0" smtClean="0">
                <a:solidFill>
                  <a:srgbClr val="595959"/>
                </a:solidFill>
                <a:latin typeface="Raleway" panose="020B0604020202020204" charset="0"/>
              </a:rPr>
              <a:t>Work</a:t>
            </a:r>
          </a:p>
          <a:p>
            <a:pPr marL="0" indent="0">
              <a:buNone/>
            </a:pPr>
            <a:r>
              <a:rPr lang="en-GB" sz="1100" dirty="0" smtClean="0">
                <a:solidFill>
                  <a:srgbClr val="595959"/>
                </a:solidFill>
                <a:latin typeface="Raleway" panose="020B0604020202020204" charset="0"/>
              </a:rPr>
              <a:t>Equality</a:t>
            </a:r>
          </a:p>
          <a:p>
            <a:pPr marL="0" indent="0">
              <a:buNone/>
            </a:pPr>
            <a:r>
              <a:rPr lang="en-GB" sz="1100" dirty="0" smtClean="0">
                <a:solidFill>
                  <a:srgbClr val="595959"/>
                </a:solidFill>
                <a:latin typeface="Raleway" panose="020B0604020202020204" charset="0"/>
              </a:rPr>
              <a:t>Pay</a:t>
            </a:r>
          </a:p>
          <a:p>
            <a:pPr marL="0" indent="0">
              <a:buNone/>
            </a:pPr>
            <a:r>
              <a:rPr lang="en-GB" sz="1100" dirty="0" smtClean="0">
                <a:solidFill>
                  <a:srgbClr val="595959"/>
                </a:solidFill>
                <a:latin typeface="Raleway" panose="020B0604020202020204" charset="0"/>
              </a:rPr>
              <a:t>Promotion</a:t>
            </a:r>
          </a:p>
          <a:p>
            <a:pPr marL="0" indent="0">
              <a:buNone/>
            </a:pPr>
            <a:r>
              <a:rPr lang="en-GB" sz="1100" dirty="0" smtClean="0">
                <a:solidFill>
                  <a:srgbClr val="595959"/>
                </a:solidFill>
                <a:latin typeface="Raleway" panose="020B0604020202020204" charset="0"/>
              </a:rPr>
              <a:t>Pay gap</a:t>
            </a:r>
          </a:p>
          <a:p>
            <a:pPr marL="0" indent="0">
              <a:buNone/>
            </a:pPr>
            <a:r>
              <a:rPr lang="en-GB" sz="1100" dirty="0" smtClean="0">
                <a:solidFill>
                  <a:srgbClr val="595959"/>
                </a:solidFill>
                <a:latin typeface="Raleway" panose="020B0604020202020204" charset="0"/>
              </a:rPr>
              <a:t>Discrimination</a:t>
            </a:r>
          </a:p>
          <a:p>
            <a:pPr marL="0" indent="0">
              <a:buNone/>
            </a:pPr>
            <a:r>
              <a:rPr lang="en-GB" sz="1100" dirty="0" smtClean="0">
                <a:solidFill>
                  <a:srgbClr val="595959"/>
                </a:solidFill>
                <a:latin typeface="Raleway" panose="020B0604020202020204" charset="0"/>
              </a:rPr>
              <a:t>Poverty</a:t>
            </a:r>
          </a:p>
          <a:p>
            <a:pPr marL="0" indent="0">
              <a:buNone/>
            </a:pPr>
            <a:r>
              <a:rPr lang="en-GB" sz="1100" dirty="0" smtClean="0">
                <a:solidFill>
                  <a:srgbClr val="595959"/>
                </a:solidFill>
                <a:latin typeface="Raleway" panose="020B0604020202020204" charset="0"/>
              </a:rPr>
              <a:t>Family</a:t>
            </a:r>
          </a:p>
          <a:p>
            <a:pPr marL="0" indent="0">
              <a:buNone/>
            </a:pPr>
            <a:r>
              <a:rPr lang="en-GB" sz="1100" dirty="0" smtClean="0">
                <a:solidFill>
                  <a:srgbClr val="595959"/>
                </a:solidFill>
                <a:latin typeface="Raleway" panose="020B0604020202020204" charset="0"/>
              </a:rPr>
              <a:t>Marriage</a:t>
            </a:r>
          </a:p>
          <a:p>
            <a:pPr marL="0" indent="0">
              <a:buNone/>
            </a:pPr>
            <a:r>
              <a:rPr lang="en-GB" sz="1100" dirty="0">
                <a:solidFill>
                  <a:srgbClr val="595959"/>
                </a:solidFill>
                <a:latin typeface="Raleway" panose="020B0604020202020204" charset="0"/>
              </a:rPr>
              <a:t>C</a:t>
            </a:r>
            <a:r>
              <a:rPr lang="en-GB" sz="1100" dirty="0" smtClean="0">
                <a:solidFill>
                  <a:srgbClr val="595959"/>
                </a:solidFill>
                <a:latin typeface="Raleway" panose="020B0604020202020204" charset="0"/>
              </a:rPr>
              <a:t>aring</a:t>
            </a: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grpSp>
        <p:nvGrpSpPr>
          <p:cNvPr id="15" name="Group 14"/>
          <p:cNvGrpSpPr/>
          <p:nvPr/>
        </p:nvGrpSpPr>
        <p:grpSpPr>
          <a:xfrm>
            <a:off x="364325" y="290950"/>
            <a:ext cx="9872150" cy="776917"/>
            <a:chOff x="364325" y="290950"/>
            <a:chExt cx="9872150" cy="776917"/>
          </a:xfrm>
        </p:grpSpPr>
        <p:pic>
          <p:nvPicPr>
            <p:cNvPr id="16"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7"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2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4478" y="2804160"/>
            <a:ext cx="9963000" cy="1307028"/>
          </a:xfrm>
        </p:spPr>
        <p:txBody>
          <a:bodyPr/>
          <a:lstStyle/>
          <a:p>
            <a:r>
              <a:rPr lang="en-GB" b="1" dirty="0" smtClean="0">
                <a:solidFill>
                  <a:srgbClr val="595959"/>
                </a:solidFill>
                <a:latin typeface="Raleway" panose="020B0604020202020204" charset="0"/>
              </a:rPr>
              <a:t>Lesson </a:t>
            </a:r>
            <a:r>
              <a:rPr lang="en-GB" b="1" dirty="0">
                <a:solidFill>
                  <a:srgbClr val="595959"/>
                </a:solidFill>
                <a:latin typeface="Raleway" panose="020B0604020202020204" charset="0"/>
              </a:rPr>
              <a:t>2 </a:t>
            </a:r>
            <a:r>
              <a:rPr lang="en-GB" b="1" dirty="0" smtClean="0">
                <a:solidFill>
                  <a:srgbClr val="595959"/>
                </a:solidFill>
                <a:latin typeface="Raleway" panose="020B0604020202020204" charset="0"/>
              </a:rPr>
              <a:t>GENDER</a:t>
            </a:r>
            <a:endParaRPr lang="en-GB" b="1" dirty="0">
              <a:solidFill>
                <a:srgbClr val="595959"/>
              </a:solidFill>
              <a:latin typeface="Raleway" panose="020B0604020202020204" charset="0"/>
            </a:endParaRPr>
          </a:p>
        </p:txBody>
      </p:sp>
      <p:sp>
        <p:nvSpPr>
          <p:cNvPr id="3" name="Subtitle 2"/>
          <p:cNvSpPr>
            <a:spLocks noGrp="1"/>
          </p:cNvSpPr>
          <p:nvPr>
            <p:ph type="subTitle" idx="1"/>
          </p:nvPr>
        </p:nvSpPr>
        <p:spPr/>
        <p:txBody>
          <a:bodyPr>
            <a:normAutofit fontScale="77500" lnSpcReduction="20000"/>
          </a:bodyPr>
          <a:lstStyle/>
          <a:p>
            <a:pPr lvl="0"/>
            <a:r>
              <a:rPr lang="en-GB" dirty="0" smtClean="0">
                <a:solidFill>
                  <a:srgbClr val="595959"/>
                </a:solidFill>
                <a:latin typeface="Raleway" panose="020B0604020202020204" charset="0"/>
              </a:rPr>
              <a:t>Should </a:t>
            </a:r>
            <a:r>
              <a:rPr lang="en-GB" dirty="0">
                <a:solidFill>
                  <a:srgbClr val="595959"/>
                </a:solidFill>
                <a:latin typeface="Raleway" panose="020B0604020202020204" charset="0"/>
              </a:rPr>
              <a:t>we be concerned? The impact of inequality on the lives of women around the world  and in Britain.</a:t>
            </a:r>
          </a:p>
          <a:p>
            <a:endParaRPr lang="en-GB" dirty="0">
              <a:solidFill>
                <a:srgbClr val="595959"/>
              </a:solidFill>
              <a:latin typeface="Raleway" panose="020B0604020202020204" charset="0"/>
            </a:endParaRPr>
          </a:p>
        </p:txBody>
      </p:sp>
      <p:grpSp>
        <p:nvGrpSpPr>
          <p:cNvPr id="12" name="Group 11"/>
          <p:cNvGrpSpPr/>
          <p:nvPr/>
        </p:nvGrpSpPr>
        <p:grpSpPr>
          <a:xfrm>
            <a:off x="364325" y="290950"/>
            <a:ext cx="9872150" cy="776917"/>
            <a:chOff x="364325" y="290950"/>
            <a:chExt cx="9872150" cy="776917"/>
          </a:xfrm>
        </p:grpSpPr>
        <p:pic>
          <p:nvPicPr>
            <p:cNvPr id="13"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4"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6"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42124313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910" y="1067868"/>
            <a:ext cx="8871380" cy="6424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loud Callout 1"/>
          <p:cNvSpPr/>
          <p:nvPr/>
        </p:nvSpPr>
        <p:spPr>
          <a:xfrm>
            <a:off x="1564640" y="2722880"/>
            <a:ext cx="4582639" cy="3851610"/>
          </a:xfrm>
          <a:prstGeom prst="cloudCallout">
            <a:avLst>
              <a:gd name="adj1" fmla="val 117987"/>
              <a:gd name="adj2" fmla="val -68533"/>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bg1"/>
                </a:solidFill>
                <a:latin typeface="Raleway" panose="020B0604020202020204" charset="0"/>
              </a:rPr>
              <a:t>Are women equal in Britain? Should they be? </a:t>
            </a:r>
          </a:p>
          <a:p>
            <a:pPr algn="ctr"/>
            <a:r>
              <a:rPr lang="en-GB" sz="2400" dirty="0">
                <a:solidFill>
                  <a:schemeClr val="bg1"/>
                </a:solidFill>
                <a:latin typeface="Raleway" panose="020B0604020202020204" charset="0"/>
              </a:rPr>
              <a:t>What about other parts of the world? </a:t>
            </a: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824786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468" y="1347729"/>
            <a:ext cx="9963000" cy="841800"/>
          </a:xfrm>
        </p:spPr>
        <p:txBody>
          <a:bodyPr/>
          <a:lstStyle/>
          <a:p>
            <a:pPr algn="ctr"/>
            <a:r>
              <a:rPr lang="en-GB" sz="4400" b="1" dirty="0" smtClean="0">
                <a:solidFill>
                  <a:srgbClr val="595959"/>
                </a:solidFill>
                <a:latin typeface="Raleway" panose="020B0604020202020204" charset="0"/>
              </a:rPr>
              <a:t>Big </a:t>
            </a:r>
            <a:r>
              <a:rPr lang="en-GB" sz="4400" b="1" dirty="0">
                <a:solidFill>
                  <a:srgbClr val="595959"/>
                </a:solidFill>
                <a:latin typeface="Raleway" panose="020B0604020202020204" charset="0"/>
              </a:rPr>
              <a:t>Ideas </a:t>
            </a:r>
          </a:p>
        </p:txBody>
      </p:sp>
      <p:sp>
        <p:nvSpPr>
          <p:cNvPr id="3" name="Content Placeholder 2"/>
          <p:cNvSpPr>
            <a:spLocks noGrp="1"/>
          </p:cNvSpPr>
          <p:nvPr>
            <p:ph idx="1"/>
          </p:nvPr>
        </p:nvSpPr>
        <p:spPr>
          <a:xfrm>
            <a:off x="364468" y="2323847"/>
            <a:ext cx="9963000" cy="5021400"/>
          </a:xfrm>
        </p:spPr>
        <p:txBody>
          <a:bodyPr/>
          <a:lstStyle/>
          <a:p>
            <a:pPr marL="82550" indent="0">
              <a:buNone/>
            </a:pPr>
            <a:r>
              <a:rPr lang="en-GB" b="1" dirty="0">
                <a:solidFill>
                  <a:srgbClr val="595959"/>
                </a:solidFill>
                <a:latin typeface="Raleway" panose="020B0604020202020204" charset="0"/>
              </a:rPr>
              <a:t>Big Idea 4 </a:t>
            </a:r>
            <a:r>
              <a:rPr lang="en-GB" b="1" dirty="0" smtClean="0">
                <a:solidFill>
                  <a:srgbClr val="595959"/>
                </a:solidFill>
                <a:latin typeface="Raleway" panose="020B0604020202020204" charset="0"/>
              </a:rPr>
              <a:t>- </a:t>
            </a:r>
            <a:r>
              <a:rPr lang="en-GB" dirty="0" smtClean="0">
                <a:solidFill>
                  <a:srgbClr val="595959"/>
                </a:solidFill>
                <a:latin typeface="Raleway" panose="020B0604020202020204" charset="0"/>
              </a:rPr>
              <a:t>Gender </a:t>
            </a:r>
            <a:r>
              <a:rPr lang="en-GB" dirty="0">
                <a:solidFill>
                  <a:srgbClr val="595959"/>
                </a:solidFill>
                <a:latin typeface="Raleway" panose="020B0604020202020204" charset="0"/>
              </a:rPr>
              <a:t>concepts – the idea of gender equality as a goal – highlight how gender inequality impacts, also the idea of </a:t>
            </a:r>
            <a:r>
              <a:rPr lang="en-GB" dirty="0" smtClean="0">
                <a:solidFill>
                  <a:srgbClr val="595959"/>
                </a:solidFill>
                <a:latin typeface="Raleway" panose="020B0604020202020204" charset="0"/>
              </a:rPr>
              <a:t>gender </a:t>
            </a:r>
            <a:r>
              <a:rPr lang="en-GB" dirty="0">
                <a:solidFill>
                  <a:srgbClr val="595959"/>
                </a:solidFill>
                <a:latin typeface="Raleway" panose="020B0604020202020204" charset="0"/>
              </a:rPr>
              <a:t>equity – how women are helped to improve their </a:t>
            </a:r>
            <a:r>
              <a:rPr lang="en-GB" dirty="0" smtClean="0">
                <a:solidFill>
                  <a:srgbClr val="595959"/>
                </a:solidFill>
                <a:latin typeface="Raleway" panose="020B0604020202020204" charset="0"/>
              </a:rPr>
              <a:t>position.</a:t>
            </a:r>
          </a:p>
          <a:p>
            <a:pPr marL="82550" indent="0">
              <a:buNone/>
            </a:pPr>
            <a:endParaRPr lang="en-GB" dirty="0">
              <a:solidFill>
                <a:srgbClr val="595959"/>
              </a:solidFill>
              <a:latin typeface="Raleway" panose="020B0604020202020204" charset="0"/>
            </a:endParaRPr>
          </a:p>
          <a:p>
            <a:pPr marL="82550" indent="0">
              <a:buNone/>
            </a:pPr>
            <a:r>
              <a:rPr lang="en-GB" b="1" dirty="0">
                <a:solidFill>
                  <a:srgbClr val="595959"/>
                </a:solidFill>
                <a:latin typeface="Raleway" panose="020B0604020202020204" charset="0"/>
              </a:rPr>
              <a:t>Big Idea 5 </a:t>
            </a:r>
            <a:r>
              <a:rPr lang="en-GB" b="1" dirty="0" smtClean="0">
                <a:solidFill>
                  <a:srgbClr val="595959"/>
                </a:solidFill>
                <a:latin typeface="Raleway" panose="020B0604020202020204" charset="0"/>
              </a:rPr>
              <a:t>- </a:t>
            </a:r>
            <a:r>
              <a:rPr lang="en-GB" dirty="0" smtClean="0">
                <a:solidFill>
                  <a:srgbClr val="595959"/>
                </a:solidFill>
                <a:latin typeface="Raleway" panose="020B0604020202020204" charset="0"/>
              </a:rPr>
              <a:t>Women </a:t>
            </a:r>
            <a:r>
              <a:rPr lang="en-GB" dirty="0">
                <a:solidFill>
                  <a:srgbClr val="595959"/>
                </a:solidFill>
                <a:latin typeface="Raleway" panose="020B0604020202020204" charset="0"/>
              </a:rPr>
              <a:t>and gender inequality – looking at how women are disadvantaged and its </a:t>
            </a:r>
            <a:r>
              <a:rPr lang="en-GB" dirty="0" smtClean="0">
                <a:solidFill>
                  <a:srgbClr val="595959"/>
                </a:solidFill>
                <a:latin typeface="Raleway" panose="020B0604020202020204" charset="0"/>
              </a:rPr>
              <a:t>consequences.</a:t>
            </a:r>
            <a:endParaRPr lang="en-GB" dirty="0">
              <a:solidFill>
                <a:srgbClr val="595959"/>
              </a:solidFill>
              <a:latin typeface="Raleway" panose="020B0604020202020204" charset="0"/>
            </a:endParaRPr>
          </a:p>
          <a:p>
            <a:endParaRPr lang="en-GB" dirty="0">
              <a:solidFill>
                <a:srgbClr val="595959"/>
              </a:solidFill>
              <a:latin typeface="Raleway" panose="020B0604020202020204" charset="0"/>
            </a:endParaRPr>
          </a:p>
        </p:txBody>
      </p:sp>
      <p:grpSp>
        <p:nvGrpSpPr>
          <p:cNvPr id="9" name="Group 8"/>
          <p:cNvGrpSpPr/>
          <p:nvPr/>
        </p:nvGrpSpPr>
        <p:grpSpPr>
          <a:xfrm>
            <a:off x="364325" y="290950"/>
            <a:ext cx="9872150" cy="776917"/>
            <a:chOff x="364325" y="290950"/>
            <a:chExt cx="9872150" cy="776917"/>
          </a:xfrm>
        </p:grpSpPr>
        <p:pic>
          <p:nvPicPr>
            <p:cNvPr id="10"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1"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499802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3482" y="1306497"/>
            <a:ext cx="9071610" cy="1259946"/>
          </a:xfrm>
        </p:spPr>
        <p:txBody>
          <a:bodyPr>
            <a:noAutofit/>
          </a:bodyPr>
          <a:lstStyle/>
          <a:p>
            <a:pPr algn="ctr"/>
            <a:r>
              <a:rPr lang="en-GB" sz="4000" b="1" dirty="0" smtClean="0">
                <a:solidFill>
                  <a:srgbClr val="595959"/>
                </a:solidFill>
                <a:latin typeface="Raleway" panose="020B0604020202020204" charset="0"/>
              </a:rPr>
              <a:t>Lesson Objectives</a:t>
            </a:r>
            <a:r>
              <a:rPr lang="en-GB" sz="4000" b="1" dirty="0">
                <a:solidFill>
                  <a:srgbClr val="595959"/>
                </a:solidFill>
                <a:latin typeface="Raleway" panose="020B0604020202020204" charset="0"/>
              </a:rPr>
              <a:t/>
            </a:r>
            <a:br>
              <a:rPr lang="en-GB" sz="4000" b="1" dirty="0">
                <a:solidFill>
                  <a:srgbClr val="595959"/>
                </a:solidFill>
                <a:latin typeface="Raleway" panose="020B0604020202020204" charset="0"/>
              </a:rPr>
            </a:br>
            <a:endParaRPr lang="en-GB" sz="4000" b="1" dirty="0">
              <a:solidFill>
                <a:srgbClr val="595959"/>
              </a:solidFill>
              <a:latin typeface="Raleway" panose="020B0604020202020204" charset="0"/>
            </a:endParaRPr>
          </a:p>
        </p:txBody>
      </p:sp>
      <p:sp>
        <p:nvSpPr>
          <p:cNvPr id="3" name="Content Placeholder 2"/>
          <p:cNvSpPr>
            <a:spLocks noGrp="1"/>
          </p:cNvSpPr>
          <p:nvPr>
            <p:ph idx="1"/>
          </p:nvPr>
        </p:nvSpPr>
        <p:spPr>
          <a:xfrm>
            <a:off x="357787" y="2344167"/>
            <a:ext cx="9963000" cy="3792473"/>
          </a:xfrm>
        </p:spPr>
        <p:txBody>
          <a:bodyPr>
            <a:normAutofit/>
          </a:bodyPr>
          <a:lstStyle/>
          <a:p>
            <a:pPr marL="0" indent="0">
              <a:buNone/>
            </a:pPr>
            <a:r>
              <a:rPr lang="en-GB" b="1" dirty="0">
                <a:solidFill>
                  <a:srgbClr val="595959"/>
                </a:solidFill>
                <a:latin typeface="Raleway" panose="020B0604020202020204" charset="0"/>
              </a:rPr>
              <a:t>Learners will be able to: </a:t>
            </a:r>
          </a:p>
          <a:p>
            <a:r>
              <a:rPr lang="en-GB" dirty="0">
                <a:solidFill>
                  <a:srgbClr val="595959"/>
                </a:solidFill>
                <a:latin typeface="Raleway" panose="020B0604020202020204" charset="0"/>
              </a:rPr>
              <a:t>To describe some of the inequalities that impact on women’s lives</a:t>
            </a:r>
            <a:r>
              <a:rPr lang="en-GB" dirty="0" smtClean="0">
                <a:solidFill>
                  <a:srgbClr val="595959"/>
                </a:solidFill>
                <a:latin typeface="Raleway" panose="020B0604020202020204" charset="0"/>
              </a:rPr>
              <a:t>.</a:t>
            </a:r>
          </a:p>
          <a:p>
            <a:endParaRPr lang="en-GB" dirty="0">
              <a:solidFill>
                <a:srgbClr val="595959"/>
              </a:solidFill>
              <a:latin typeface="Raleway" panose="020B0604020202020204" charset="0"/>
            </a:endParaRPr>
          </a:p>
          <a:p>
            <a:r>
              <a:rPr lang="en-GB" dirty="0">
                <a:solidFill>
                  <a:srgbClr val="595959"/>
                </a:solidFill>
                <a:latin typeface="Raleway" panose="020B0604020202020204" charset="0"/>
              </a:rPr>
              <a:t>To develop opinions </a:t>
            </a:r>
            <a:r>
              <a:rPr lang="en-GB" dirty="0" smtClean="0">
                <a:solidFill>
                  <a:srgbClr val="595959"/>
                </a:solidFill>
                <a:latin typeface="Raleway" panose="020B0604020202020204" charset="0"/>
              </a:rPr>
              <a:t>about </a:t>
            </a:r>
            <a:r>
              <a:rPr lang="en-GB" dirty="0">
                <a:solidFill>
                  <a:srgbClr val="595959"/>
                </a:solidFill>
                <a:latin typeface="Raleway" panose="020B0604020202020204" charset="0"/>
              </a:rPr>
              <a:t>gender inequality in Britain and the rest of the world</a:t>
            </a:r>
            <a:r>
              <a:rPr lang="en-GB" dirty="0" smtClean="0">
                <a:solidFill>
                  <a:srgbClr val="595959"/>
                </a:solidFill>
                <a:latin typeface="Raleway" panose="020B0604020202020204" charset="0"/>
              </a:rPr>
              <a:t>.</a:t>
            </a:r>
          </a:p>
          <a:p>
            <a:endParaRPr lang="en-GB" dirty="0">
              <a:solidFill>
                <a:srgbClr val="595959"/>
              </a:solidFill>
              <a:latin typeface="Raleway" panose="020B0604020202020204" charset="0"/>
            </a:endParaRPr>
          </a:p>
          <a:p>
            <a:r>
              <a:rPr lang="en-GB" dirty="0">
                <a:solidFill>
                  <a:srgbClr val="595959"/>
                </a:solidFill>
                <a:latin typeface="Raleway" panose="020B0604020202020204" charset="0"/>
              </a:rPr>
              <a:t>To be able to empathise with women and start to imagine a world where gender inequality has limited or no impact on communities. </a:t>
            </a:r>
          </a:p>
          <a:p>
            <a:endParaRPr lang="en-GB" dirty="0">
              <a:solidFill>
                <a:srgbClr val="595959"/>
              </a:solidFill>
              <a:latin typeface="Raleway" panose="020B0604020202020204" charset="0"/>
            </a:endParaRP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1751913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64325" y="290950"/>
            <a:ext cx="9872150" cy="776917"/>
            <a:chOff x="364325" y="290950"/>
            <a:chExt cx="9872150" cy="776917"/>
          </a:xfrm>
        </p:grpSpPr>
        <p:pic>
          <p:nvPicPr>
            <p:cNvPr id="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8"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2</a:t>
              </a:r>
              <a:endParaRPr sz="2200" b="1" dirty="0">
                <a:solidFill>
                  <a:srgbClr val="595959"/>
                </a:solidFill>
                <a:latin typeface="Prompt"/>
                <a:ea typeface="Prompt"/>
                <a:cs typeface="Prompt"/>
                <a:sym typeface="Prompt"/>
              </a:endParaRPr>
            </a:p>
          </p:txBody>
        </p:sp>
        <p:sp>
          <p:nvSpPr>
            <p:cNvPr id="1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en-GB"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
        <p:nvSpPr>
          <p:cNvPr id="3" name="Content Placeholder 2"/>
          <p:cNvSpPr>
            <a:spLocks noGrp="1"/>
          </p:cNvSpPr>
          <p:nvPr>
            <p:ph idx="1"/>
          </p:nvPr>
        </p:nvSpPr>
        <p:spPr>
          <a:xfrm>
            <a:off x="1104605" y="3868090"/>
            <a:ext cx="3492521" cy="2882657"/>
          </a:xfrm>
        </p:spPr>
        <p:txBody>
          <a:bodyPr>
            <a:noAutofit/>
          </a:bodyPr>
          <a:lstStyle/>
          <a:p>
            <a:pPr marL="0" indent="0">
              <a:buNone/>
            </a:pPr>
            <a:r>
              <a:rPr lang="en-US" sz="3200" b="1" dirty="0">
                <a:latin typeface="Raleway" panose="020B0604020202020204" charset="0"/>
              </a:rPr>
              <a:t>SDG 5: </a:t>
            </a:r>
            <a:r>
              <a:rPr lang="en-US" sz="3200" dirty="0">
                <a:latin typeface="Raleway" panose="020B0604020202020204" charset="0"/>
              </a:rPr>
              <a:t>Achieve gender equality and empower all women and girls</a:t>
            </a:r>
            <a:endParaRPr lang="en-GB" sz="3200" dirty="0">
              <a:latin typeface="Raleway" panose="020B0604020202020204" charset="0"/>
            </a:endParaRPr>
          </a:p>
        </p:txBody>
      </p:sp>
      <p:pic>
        <p:nvPicPr>
          <p:cNvPr id="4" name="Picture 3"/>
          <p:cNvPicPr>
            <a:picLocks noChangeAspect="1"/>
          </p:cNvPicPr>
          <p:nvPr/>
        </p:nvPicPr>
        <p:blipFill>
          <a:blip r:embed="rId4"/>
          <a:stretch>
            <a:fillRect/>
          </a:stretch>
        </p:blipFill>
        <p:spPr>
          <a:xfrm>
            <a:off x="1297837" y="1189884"/>
            <a:ext cx="3106059" cy="2468141"/>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1895" y="1816443"/>
            <a:ext cx="5149816" cy="5149816"/>
          </a:xfrm>
          <a:prstGeom prst="rect">
            <a:avLst/>
          </a:prstGeom>
        </p:spPr>
      </p:pic>
    </p:spTree>
    <p:extLst>
      <p:ext uri="{BB962C8B-B14F-4D97-AF65-F5344CB8AC3E}">
        <p14:creationId xmlns:p14="http://schemas.microsoft.com/office/powerpoint/2010/main" val="250360184"/>
      </p:ext>
    </p:extLst>
  </p:cSld>
  <p:clrMapOvr>
    <a:masterClrMapping/>
  </p:clrMapOvr>
  <p:timing>
    <p:tnLst>
      <p:par>
        <p:cT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TotalTime>
  <Words>2209</Words>
  <Application>Microsoft Office PowerPoint</Application>
  <PresentationFormat>Custom</PresentationFormat>
  <Paragraphs>308</Paragraphs>
  <Slides>29</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Prompt</vt:lpstr>
      <vt:lpstr>Calibri</vt:lpstr>
      <vt:lpstr>Raleway</vt:lpstr>
      <vt:lpstr>Prompt SemiBold</vt:lpstr>
      <vt:lpstr>Arial</vt:lpstr>
      <vt:lpstr>Times New Roman</vt:lpstr>
      <vt:lpstr>Raleway ExtraBold</vt:lpstr>
      <vt:lpstr>Bahnschrift SemiBold</vt:lpstr>
      <vt:lpstr>Simple Light</vt:lpstr>
      <vt:lpstr>PowerPoint Presentation</vt:lpstr>
      <vt:lpstr>PowerPoint Presentation</vt:lpstr>
      <vt:lpstr>PowerPoint Presentation</vt:lpstr>
      <vt:lpstr>PowerPoint Presentation</vt:lpstr>
      <vt:lpstr>Lesson 2 GENDER</vt:lpstr>
      <vt:lpstr>PowerPoint Presentation</vt:lpstr>
      <vt:lpstr>Big Ideas </vt:lpstr>
      <vt:lpstr>Lesson Objectives </vt:lpstr>
      <vt:lpstr>PowerPoint Presentation</vt:lpstr>
      <vt:lpstr>PowerPoint Presentation</vt:lpstr>
      <vt:lpstr>PowerPoint Presentation</vt:lpstr>
      <vt:lpstr>Activity One In Groups – Discuss the following questions: </vt:lpstr>
      <vt:lpstr>Oxfam’s View</vt:lpstr>
      <vt:lpstr>If you’re a male what does it have to do with you? </vt:lpstr>
      <vt:lpstr>Why the focus on Gender Inequality? Oxfam's view </vt:lpstr>
      <vt:lpstr>PowerPoint Presentation</vt:lpstr>
      <vt:lpstr>What does inequality have to do with gender?</vt:lpstr>
      <vt:lpstr> Activity  Two: Facts about Gender- How Fair is it? </vt:lpstr>
      <vt:lpstr>PowerPoint Presentation</vt:lpstr>
      <vt:lpstr>PowerPoint Presentation</vt:lpstr>
      <vt:lpstr>International Day of the Girl: how inequality starts before birth</vt:lpstr>
      <vt:lpstr>Hurdles (featuring Emma Watson) </vt:lpstr>
      <vt:lpstr>PowerPoint Presentation</vt:lpstr>
      <vt:lpstr>PowerPoint Presentation</vt:lpstr>
      <vt:lpstr>Plenary I hope that by the year 2030 ………..</vt:lpstr>
      <vt:lpstr>Additional Resources </vt:lpstr>
      <vt:lpstr>Key Words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 Access</dc:creator>
  <cp:lastModifiedBy>Windows User</cp:lastModifiedBy>
  <cp:revision>12</cp:revision>
  <dcterms:modified xsi:type="dcterms:W3CDTF">2020-03-12T13:14:43Z</dcterms:modified>
</cp:coreProperties>
</file>