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5" r:id="rId3"/>
    <p:sldId id="274" r:id="rId4"/>
    <p:sldId id="257" r:id="rId5"/>
    <p:sldId id="266" r:id="rId6"/>
    <p:sldId id="267" r:id="rId7"/>
    <p:sldId id="260" r:id="rId8"/>
    <p:sldId id="263" r:id="rId9"/>
    <p:sldId id="264" r:id="rId10"/>
    <p:sldId id="265" r:id="rId11"/>
    <p:sldId id="268" r:id="rId12"/>
    <p:sldId id="273" r:id="rId13"/>
    <p:sldId id="272" r:id="rId14"/>
    <p:sldId id="269" r:id="rId15"/>
    <p:sldId id="271" r:id="rId16"/>
    <p:sldId id="270" r:id="rId17"/>
    <p:sldId id="276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27" autoAdjust="0"/>
    <p:restoredTop sz="83521" autoAdjust="0"/>
  </p:normalViewPr>
  <p:slideViewPr>
    <p:cSldViewPr>
      <p:cViewPr varScale="1">
        <p:scale>
          <a:sx n="87" d="100"/>
          <a:sy n="87" d="100"/>
        </p:scale>
        <p:origin x="-43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24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2099FC-716F-4037-8189-4E02571D9B6E}" type="doc">
      <dgm:prSet loTypeId="urn:microsoft.com/office/officeart/2005/8/layout/chart3" loCatId="relationship" qsTypeId="urn:microsoft.com/office/officeart/2005/8/quickstyle/simple1" qsCatId="simple" csTypeId="urn:microsoft.com/office/officeart/2005/8/colors/colorful1#6" csCatId="colorful" phldr="1"/>
      <dgm:spPr/>
    </dgm:pt>
    <dgm:pt modelId="{298CB210-0854-4BDD-B42A-164F115595FC}">
      <dgm:prSet phldrT="[Text]" custT="1"/>
      <dgm:spPr/>
      <dgm:t>
        <a:bodyPr/>
        <a:lstStyle/>
        <a:p>
          <a:r>
            <a:rPr lang="en-GB" sz="2200" b="1" dirty="0" smtClean="0"/>
            <a:t>Work</a:t>
          </a:r>
          <a:r>
            <a:rPr lang="en-GB" sz="2200" dirty="0" smtClean="0"/>
            <a:t> opportunity for work </a:t>
          </a:r>
        </a:p>
        <a:p>
          <a:r>
            <a:rPr lang="en-GB" sz="2200" dirty="0" smtClean="0"/>
            <a:t>or access to work including travel</a:t>
          </a:r>
        </a:p>
      </dgm:t>
    </dgm:pt>
    <dgm:pt modelId="{47EFFD8C-AA39-4FB2-AB6D-74291485F55D}" type="parTrans" cxnId="{0C75AE9F-83A6-4482-B76F-D3A2E030110D}">
      <dgm:prSet/>
      <dgm:spPr/>
      <dgm:t>
        <a:bodyPr/>
        <a:lstStyle/>
        <a:p>
          <a:endParaRPr lang="en-GB"/>
        </a:p>
      </dgm:t>
    </dgm:pt>
    <dgm:pt modelId="{EEC59C68-A6F1-4FD9-A49C-A6E7F3146F4C}" type="sibTrans" cxnId="{0C75AE9F-83A6-4482-B76F-D3A2E030110D}">
      <dgm:prSet/>
      <dgm:spPr/>
      <dgm:t>
        <a:bodyPr/>
        <a:lstStyle/>
        <a:p>
          <a:endParaRPr lang="en-GB"/>
        </a:p>
      </dgm:t>
    </dgm:pt>
    <dgm:pt modelId="{74C8AAC2-02C7-44AC-8A8D-DA091070CB78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2800" b="1" dirty="0" smtClean="0"/>
            <a:t>Family</a:t>
          </a:r>
          <a:r>
            <a:rPr lang="en-GB" sz="2800" dirty="0" smtClean="0"/>
            <a:t> connections</a:t>
          </a:r>
          <a:endParaRPr lang="en-GB" sz="2800" dirty="0"/>
        </a:p>
      </dgm:t>
    </dgm:pt>
    <dgm:pt modelId="{66F53182-1F81-4E92-9B9B-A448A7263766}" type="parTrans" cxnId="{558DD037-B8DB-4FA5-A2AE-F2484FED0617}">
      <dgm:prSet/>
      <dgm:spPr/>
      <dgm:t>
        <a:bodyPr/>
        <a:lstStyle/>
        <a:p>
          <a:endParaRPr lang="en-GB"/>
        </a:p>
      </dgm:t>
    </dgm:pt>
    <dgm:pt modelId="{09D03286-423F-4E99-9955-FF2F746ED752}" type="sibTrans" cxnId="{558DD037-B8DB-4FA5-A2AE-F2484FED0617}">
      <dgm:prSet/>
      <dgm:spPr/>
      <dgm:t>
        <a:bodyPr/>
        <a:lstStyle/>
        <a:p>
          <a:endParaRPr lang="en-GB"/>
        </a:p>
      </dgm:t>
    </dgm:pt>
    <dgm:pt modelId="{05CBF283-9E76-41D2-BF84-76DF0A7868E3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2200" b="1" dirty="0" smtClean="0"/>
            <a:t>Lifestyle </a:t>
          </a:r>
          <a:r>
            <a:rPr lang="en-GB" sz="2200" dirty="0" smtClean="0"/>
            <a:t>requirements -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2200" dirty="0" smtClean="0"/>
            <a:t>quality of life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2200" dirty="0" smtClean="0"/>
            <a:t>family needs</a:t>
          </a:r>
          <a:endParaRPr lang="en-GB" sz="2200" dirty="0"/>
        </a:p>
      </dgm:t>
    </dgm:pt>
    <dgm:pt modelId="{CEC1A862-8F8D-49FF-8EBA-E7E93149974B}" type="parTrans" cxnId="{7C73CDF4-BE94-49A5-9173-96EDC9453A93}">
      <dgm:prSet/>
      <dgm:spPr/>
      <dgm:t>
        <a:bodyPr/>
        <a:lstStyle/>
        <a:p>
          <a:endParaRPr lang="en-GB"/>
        </a:p>
      </dgm:t>
    </dgm:pt>
    <dgm:pt modelId="{95458C3E-BC1C-4980-9B9A-2128BB2E089E}" type="sibTrans" cxnId="{7C73CDF4-BE94-49A5-9173-96EDC9453A93}">
      <dgm:prSet/>
      <dgm:spPr/>
      <dgm:t>
        <a:bodyPr/>
        <a:lstStyle/>
        <a:p>
          <a:endParaRPr lang="en-GB"/>
        </a:p>
      </dgm:t>
    </dgm:pt>
    <dgm:pt modelId="{0CC6216C-DECE-4EAD-AB2D-12FBCD540481}" type="pres">
      <dgm:prSet presAssocID="{B92099FC-716F-4037-8189-4E02571D9B6E}" presName="compositeShape" presStyleCnt="0">
        <dgm:presLayoutVars>
          <dgm:chMax val="7"/>
          <dgm:dir/>
          <dgm:resizeHandles val="exact"/>
        </dgm:presLayoutVars>
      </dgm:prSet>
      <dgm:spPr/>
    </dgm:pt>
    <dgm:pt modelId="{AA91CA17-7E13-4159-AC13-AE36BF0591AF}" type="pres">
      <dgm:prSet presAssocID="{B92099FC-716F-4037-8189-4E02571D9B6E}" presName="wedge1" presStyleLbl="node1" presStyleIdx="0" presStyleCnt="3"/>
      <dgm:spPr/>
      <dgm:t>
        <a:bodyPr/>
        <a:lstStyle/>
        <a:p>
          <a:endParaRPr lang="en-GB"/>
        </a:p>
      </dgm:t>
    </dgm:pt>
    <dgm:pt modelId="{805D7FE6-A843-43CB-B0B0-A852CDAB5D10}" type="pres">
      <dgm:prSet presAssocID="{B92099FC-716F-4037-8189-4E02571D9B6E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1C4E835-A955-4179-BF66-E30996D0DBC8}" type="pres">
      <dgm:prSet presAssocID="{B92099FC-716F-4037-8189-4E02571D9B6E}" presName="wedge2" presStyleLbl="node1" presStyleIdx="1" presStyleCnt="3"/>
      <dgm:spPr/>
      <dgm:t>
        <a:bodyPr/>
        <a:lstStyle/>
        <a:p>
          <a:endParaRPr lang="en-GB"/>
        </a:p>
      </dgm:t>
    </dgm:pt>
    <dgm:pt modelId="{F2735C90-60D0-4B9A-BE01-5CE331CDD626}" type="pres">
      <dgm:prSet presAssocID="{B92099FC-716F-4037-8189-4E02571D9B6E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1B47AE0-32BE-49B0-880A-59CC9181551C}" type="pres">
      <dgm:prSet presAssocID="{B92099FC-716F-4037-8189-4E02571D9B6E}" presName="wedge3" presStyleLbl="node1" presStyleIdx="2" presStyleCnt="3"/>
      <dgm:spPr/>
      <dgm:t>
        <a:bodyPr/>
        <a:lstStyle/>
        <a:p>
          <a:endParaRPr lang="en-GB"/>
        </a:p>
      </dgm:t>
    </dgm:pt>
    <dgm:pt modelId="{B7660ADE-303F-4552-B5E7-618A1335F375}" type="pres">
      <dgm:prSet presAssocID="{B92099FC-716F-4037-8189-4E02571D9B6E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2975681C-1A6C-4573-AA5E-87795A51BFBE}" type="presOf" srcId="{B92099FC-716F-4037-8189-4E02571D9B6E}" destId="{0CC6216C-DECE-4EAD-AB2D-12FBCD540481}" srcOrd="0" destOrd="0" presId="urn:microsoft.com/office/officeart/2005/8/layout/chart3"/>
    <dgm:cxn modelId="{558DD037-B8DB-4FA5-A2AE-F2484FED0617}" srcId="{B92099FC-716F-4037-8189-4E02571D9B6E}" destId="{74C8AAC2-02C7-44AC-8A8D-DA091070CB78}" srcOrd="1" destOrd="0" parTransId="{66F53182-1F81-4E92-9B9B-A448A7263766}" sibTransId="{09D03286-423F-4E99-9955-FF2F746ED752}"/>
    <dgm:cxn modelId="{FB264FB5-F9D2-4D0A-96B5-A3DD8CCC8334}" type="presOf" srcId="{298CB210-0854-4BDD-B42A-164F115595FC}" destId="{AA91CA17-7E13-4159-AC13-AE36BF0591AF}" srcOrd="0" destOrd="0" presId="urn:microsoft.com/office/officeart/2005/8/layout/chart3"/>
    <dgm:cxn modelId="{CAE15930-FE5B-455E-B617-1E6EB319483F}" type="presOf" srcId="{298CB210-0854-4BDD-B42A-164F115595FC}" destId="{805D7FE6-A843-43CB-B0B0-A852CDAB5D10}" srcOrd="1" destOrd="0" presId="urn:microsoft.com/office/officeart/2005/8/layout/chart3"/>
    <dgm:cxn modelId="{6A49CC50-8283-4CAA-9492-0F9A5589E9DD}" type="presOf" srcId="{05CBF283-9E76-41D2-BF84-76DF0A7868E3}" destId="{71B47AE0-32BE-49B0-880A-59CC9181551C}" srcOrd="0" destOrd="0" presId="urn:microsoft.com/office/officeart/2005/8/layout/chart3"/>
    <dgm:cxn modelId="{0C75AE9F-83A6-4482-B76F-D3A2E030110D}" srcId="{B92099FC-716F-4037-8189-4E02571D9B6E}" destId="{298CB210-0854-4BDD-B42A-164F115595FC}" srcOrd="0" destOrd="0" parTransId="{47EFFD8C-AA39-4FB2-AB6D-74291485F55D}" sibTransId="{EEC59C68-A6F1-4FD9-A49C-A6E7F3146F4C}"/>
    <dgm:cxn modelId="{AE8CCEBC-DF12-4B56-8A98-65AEF8756304}" type="presOf" srcId="{05CBF283-9E76-41D2-BF84-76DF0A7868E3}" destId="{B7660ADE-303F-4552-B5E7-618A1335F375}" srcOrd="1" destOrd="0" presId="urn:microsoft.com/office/officeart/2005/8/layout/chart3"/>
    <dgm:cxn modelId="{7C73CDF4-BE94-49A5-9173-96EDC9453A93}" srcId="{B92099FC-716F-4037-8189-4E02571D9B6E}" destId="{05CBF283-9E76-41D2-BF84-76DF0A7868E3}" srcOrd="2" destOrd="0" parTransId="{CEC1A862-8F8D-49FF-8EBA-E7E93149974B}" sibTransId="{95458C3E-BC1C-4980-9B9A-2128BB2E089E}"/>
    <dgm:cxn modelId="{5CAFFC54-B0C2-4114-BCA9-AE7A1B030349}" type="presOf" srcId="{74C8AAC2-02C7-44AC-8A8D-DA091070CB78}" destId="{41C4E835-A955-4179-BF66-E30996D0DBC8}" srcOrd="0" destOrd="0" presId="urn:microsoft.com/office/officeart/2005/8/layout/chart3"/>
    <dgm:cxn modelId="{346F424D-065C-428B-AF7C-0210F65C3123}" type="presOf" srcId="{74C8AAC2-02C7-44AC-8A8D-DA091070CB78}" destId="{F2735C90-60D0-4B9A-BE01-5CE331CDD626}" srcOrd="1" destOrd="0" presId="urn:microsoft.com/office/officeart/2005/8/layout/chart3"/>
    <dgm:cxn modelId="{6A79C8A0-0146-461B-AB4F-FF216A380ADE}" type="presParOf" srcId="{0CC6216C-DECE-4EAD-AB2D-12FBCD540481}" destId="{AA91CA17-7E13-4159-AC13-AE36BF0591AF}" srcOrd="0" destOrd="0" presId="urn:microsoft.com/office/officeart/2005/8/layout/chart3"/>
    <dgm:cxn modelId="{43CF4774-D4F3-4D38-92AD-6E08DBBD68A3}" type="presParOf" srcId="{0CC6216C-DECE-4EAD-AB2D-12FBCD540481}" destId="{805D7FE6-A843-43CB-B0B0-A852CDAB5D10}" srcOrd="1" destOrd="0" presId="urn:microsoft.com/office/officeart/2005/8/layout/chart3"/>
    <dgm:cxn modelId="{02134ACD-B0B6-485B-AB88-1C67DA82FEB6}" type="presParOf" srcId="{0CC6216C-DECE-4EAD-AB2D-12FBCD540481}" destId="{41C4E835-A955-4179-BF66-E30996D0DBC8}" srcOrd="2" destOrd="0" presId="urn:microsoft.com/office/officeart/2005/8/layout/chart3"/>
    <dgm:cxn modelId="{15A6A8B4-E82B-4CC3-AB66-0A7123FA3344}" type="presParOf" srcId="{0CC6216C-DECE-4EAD-AB2D-12FBCD540481}" destId="{F2735C90-60D0-4B9A-BE01-5CE331CDD626}" srcOrd="3" destOrd="0" presId="urn:microsoft.com/office/officeart/2005/8/layout/chart3"/>
    <dgm:cxn modelId="{14585F3E-A159-412A-8DAB-70D91ACCB6CA}" type="presParOf" srcId="{0CC6216C-DECE-4EAD-AB2D-12FBCD540481}" destId="{71B47AE0-32BE-49B0-880A-59CC9181551C}" srcOrd="4" destOrd="0" presId="urn:microsoft.com/office/officeart/2005/8/layout/chart3"/>
    <dgm:cxn modelId="{AE7F8CBD-3BFA-4E8E-8B77-53F6B0EE56A8}" type="presParOf" srcId="{0CC6216C-DECE-4EAD-AB2D-12FBCD540481}" destId="{B7660ADE-303F-4552-B5E7-618A1335F375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91CA17-7E13-4159-AC13-AE36BF0591AF}">
      <dsp:nvSpPr>
        <dsp:cNvPr id="0" name=""/>
        <dsp:cNvSpPr/>
      </dsp:nvSpPr>
      <dsp:spPr>
        <a:xfrm>
          <a:off x="2076372" y="398564"/>
          <a:ext cx="4959911" cy="4959911"/>
        </a:xfrm>
        <a:prstGeom prst="pie">
          <a:avLst>
            <a:gd name="adj1" fmla="val 16200000"/>
            <a:gd name="adj2" fmla="val 18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b="1" kern="1200" dirty="0" smtClean="0"/>
            <a:t>Work</a:t>
          </a:r>
          <a:r>
            <a:rPr lang="en-GB" sz="2200" kern="1200" dirty="0" smtClean="0"/>
            <a:t> opportunity for work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/>
            <a:t>or access to work including travel</a:t>
          </a:r>
        </a:p>
      </dsp:txBody>
      <dsp:txXfrm>
        <a:off x="4773028" y="1313785"/>
        <a:ext cx="1682826" cy="1653303"/>
      </dsp:txXfrm>
    </dsp:sp>
    <dsp:sp modelId="{41C4E835-A955-4179-BF66-E30996D0DBC8}">
      <dsp:nvSpPr>
        <dsp:cNvPr id="0" name=""/>
        <dsp:cNvSpPr/>
      </dsp:nvSpPr>
      <dsp:spPr>
        <a:xfrm>
          <a:off x="1820700" y="546180"/>
          <a:ext cx="4959911" cy="4959911"/>
        </a:xfrm>
        <a:prstGeom prst="pie">
          <a:avLst>
            <a:gd name="adj1" fmla="val 1800000"/>
            <a:gd name="adj2" fmla="val 90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2800" b="1" kern="1200" dirty="0" smtClean="0"/>
            <a:t>Family</a:t>
          </a:r>
          <a:r>
            <a:rPr lang="en-GB" sz="2800" kern="1200" dirty="0" smtClean="0"/>
            <a:t> connections</a:t>
          </a:r>
          <a:endParaRPr lang="en-GB" sz="2800" kern="1200" dirty="0"/>
        </a:p>
      </dsp:txBody>
      <dsp:txXfrm>
        <a:off x="3178771" y="3675648"/>
        <a:ext cx="2243769" cy="1535210"/>
      </dsp:txXfrm>
    </dsp:sp>
    <dsp:sp modelId="{71B47AE0-32BE-49B0-880A-59CC9181551C}">
      <dsp:nvSpPr>
        <dsp:cNvPr id="0" name=""/>
        <dsp:cNvSpPr/>
      </dsp:nvSpPr>
      <dsp:spPr>
        <a:xfrm>
          <a:off x="1820700" y="546180"/>
          <a:ext cx="4959911" cy="4959911"/>
        </a:xfrm>
        <a:prstGeom prst="pie">
          <a:avLst>
            <a:gd name="adj1" fmla="val 90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2200" b="1" kern="1200" dirty="0" smtClean="0"/>
            <a:t>Lifestyle </a:t>
          </a:r>
          <a:r>
            <a:rPr lang="en-GB" sz="2200" kern="1200" dirty="0" smtClean="0"/>
            <a:t>requirements -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2200" kern="1200" dirty="0" smtClean="0"/>
            <a:t>quality of life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2200" kern="1200" dirty="0" smtClean="0"/>
            <a:t>family needs</a:t>
          </a:r>
          <a:endParaRPr lang="en-GB" sz="2200" kern="1200" dirty="0"/>
        </a:p>
      </dsp:txBody>
      <dsp:txXfrm>
        <a:off x="2352119" y="1520448"/>
        <a:ext cx="1682826" cy="16533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2BD5F1-4678-4B7A-9AF4-908E4FA723E7}" type="datetimeFigureOut">
              <a:rPr lang="en-GB" smtClean="0"/>
              <a:pPr/>
              <a:t>24/06/2019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65DA15-09FD-4613-AB38-6E7E17F5746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37685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F4DD0-5324-454F-A0CE-FAA4B0E6D201}" type="datetimeFigureOut">
              <a:rPr lang="en-GB" smtClean="0"/>
              <a:pPr/>
              <a:t>24/06/2019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0E1B14-2777-433E-9294-ABA761EB5A6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5081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source=images&amp;cd=&amp;cad=rja&amp;uact=8&amp;ved=2ahUKEwiVy7SmzsPiAhWSzIUKHaZ4AQ0QjB16BAgBEAQ&amp;url=https://globalgoals.scot/&amp;psig=AOvVaw1xR2jEsGDZxOGnKGOvl4We&amp;ust=1559317898332872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m/education/clips/zv4fgk7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m/education/clips/zr9d6sg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globalgoals.scot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0E1B14-2777-433E-9294-ABA761EB5A67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2289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5700" y="585788"/>
            <a:ext cx="3911600" cy="2933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8" name="Google Shape;258;p21:notes"/>
          <p:cNvSpPr txBox="1">
            <a:spLocks noGrp="1"/>
          </p:cNvSpPr>
          <p:nvPr>
            <p:ph type="body" idx="1"/>
          </p:nvPr>
        </p:nvSpPr>
        <p:spPr>
          <a:xfrm>
            <a:off x="622145" y="3714623"/>
            <a:ext cx="4977163" cy="3519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911767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5700" y="585788"/>
            <a:ext cx="3911600" cy="2933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8" name="Google Shape;258;p21:notes"/>
          <p:cNvSpPr txBox="1">
            <a:spLocks noGrp="1"/>
          </p:cNvSpPr>
          <p:nvPr>
            <p:ph type="body" idx="1"/>
          </p:nvPr>
        </p:nvSpPr>
        <p:spPr>
          <a:xfrm>
            <a:off x="622145" y="3714623"/>
            <a:ext cx="4977163" cy="3519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91176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Uprooting</a:t>
            </a:r>
            <a:r>
              <a:rPr lang="en-GB" b="1" baseline="0" dirty="0" smtClean="0"/>
              <a:t> </a:t>
            </a:r>
            <a:r>
              <a:rPr lang="en-GB" b="1" dirty="0" smtClean="0"/>
              <a:t>Image</a:t>
            </a:r>
            <a:r>
              <a:rPr lang="en-GB" dirty="0" smtClean="0"/>
              <a:t>: URL: https://cdn-images-1.medium.com/max/1080/1*_ife_M_50q20wInqBEJN0Q.jpeg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0E1B14-2777-433E-9294-ABA761EB5A67}" type="slidenum">
              <a:rPr lang="en-GB" smtClean="0"/>
              <a:pPr/>
              <a:t>5</a:t>
            </a:fld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Image URL: https://cf.ltkcdn.net/genealogy/images/std/204405-546x450-familytree_crop.jpg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0E1B14-2777-433E-9294-ABA761EB5A67}" type="slidenum">
              <a:rPr lang="en-GB" smtClean="0"/>
              <a:pPr/>
              <a:t>6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Click on image of Manar, to connect to BBC</a:t>
            </a:r>
            <a:r>
              <a:rPr lang="en-GB" baseline="0" dirty="0" smtClean="0"/>
              <a:t> website. Link below</a:t>
            </a:r>
            <a:endParaRPr lang="en-GB" dirty="0" smtClean="0"/>
          </a:p>
          <a:p>
            <a:r>
              <a:rPr lang="en-GB" dirty="0" smtClean="0"/>
              <a:t>http://www.bbc.co.uk/newsround/34262108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0E1B14-2777-433E-9294-ABA761EB5A67}" type="slidenum">
              <a:rPr lang="en-GB" smtClean="0"/>
              <a:pPr/>
              <a:t>11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Link: </a:t>
            </a:r>
            <a:r>
              <a:rPr lang="en-GB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https://www.bbc.com/education/clips/zv4fgk7</a:t>
            </a:r>
            <a:endParaRPr lang="en-GB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0E1B14-2777-433E-9294-ABA761EB5A67}" type="slidenum">
              <a:rPr lang="en-GB" smtClean="0"/>
              <a:pPr/>
              <a:t>12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Link: </a:t>
            </a:r>
            <a:r>
              <a:rPr lang="en-GB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https://www.bbc.com/education/clips/zr9d6sg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0E1B14-2777-433E-9294-ABA761EB5A67}" type="slidenum">
              <a:rPr lang="en-GB" smtClean="0"/>
              <a:pPr/>
              <a:t>13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Click on image, to connect to BBC</a:t>
            </a:r>
            <a:r>
              <a:rPr lang="en-GB" baseline="0" dirty="0" smtClean="0"/>
              <a:t> website. Link below</a:t>
            </a:r>
            <a:endParaRPr lang="en-GB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http://www.bbc.co.uk/newsround/34262108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0E1B14-2777-433E-9294-ABA761EB5A67}" type="slidenum">
              <a:rPr lang="en-GB" smtClean="0"/>
              <a:pPr/>
              <a:t>14</a:t>
            </a:fld>
            <a:endParaRPr lang="en-GB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590419a5a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4113" y="585788"/>
            <a:ext cx="3913187" cy="2933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g590419a5a1_0_0:notes"/>
          <p:cNvSpPr txBox="1">
            <a:spLocks noGrp="1"/>
          </p:cNvSpPr>
          <p:nvPr>
            <p:ph type="body" idx="1"/>
          </p:nvPr>
        </p:nvSpPr>
        <p:spPr>
          <a:xfrm>
            <a:off x="622145" y="3714623"/>
            <a:ext cx="4977300" cy="35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99527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5700" y="585788"/>
            <a:ext cx="3911600" cy="2933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3" name="Google Shape;233;p20:notes"/>
          <p:cNvSpPr txBox="1">
            <a:spLocks noGrp="1"/>
          </p:cNvSpPr>
          <p:nvPr>
            <p:ph type="body" idx="1"/>
          </p:nvPr>
        </p:nvSpPr>
        <p:spPr>
          <a:xfrm>
            <a:off x="622145" y="3714623"/>
            <a:ext cx="4977163" cy="3519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PSHE Education Planning Toolkit for key stages 3 and 4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Awareness of rights and opportunities that living in Britain has (e.g. freedom of movement, freedom of choice (PSHE L6); but how those rights and opportunities might be constrained by responsibility and circumstance.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Cross Curricular links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MFL: making welcome, language of hospitality not commerce; </a:t>
            </a:r>
            <a:r>
              <a:rPr lang="en-GB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if Learning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ideas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English:  WW2 stories of migration e.g. </a:t>
            </a:r>
            <a:r>
              <a:rPr lang="en-GB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Silver Sword, Carrie’s War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1367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E56EE-9549-45A0-BBA2-AEB39735062A}" type="datetimeFigureOut">
              <a:rPr lang="en-GB" smtClean="0"/>
              <a:pPr/>
              <a:t>24/06/2019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28E5-24CB-4E61-9CBE-424E1B15B3F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E56EE-9549-45A0-BBA2-AEB39735062A}" type="datetimeFigureOut">
              <a:rPr lang="en-GB" smtClean="0"/>
              <a:pPr/>
              <a:t>24/06/2019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28E5-24CB-4E61-9CBE-424E1B15B3F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E56EE-9549-45A0-BBA2-AEB39735062A}" type="datetimeFigureOut">
              <a:rPr lang="en-GB" smtClean="0"/>
              <a:pPr/>
              <a:t>24/06/2019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28E5-24CB-4E61-9CBE-424E1B15B3F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E56EE-9549-45A0-BBA2-AEB39735062A}" type="datetimeFigureOut">
              <a:rPr lang="en-GB" smtClean="0"/>
              <a:pPr/>
              <a:t>24/06/2019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28E5-24CB-4E61-9CBE-424E1B15B3F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E56EE-9549-45A0-BBA2-AEB39735062A}" type="datetimeFigureOut">
              <a:rPr lang="en-GB" smtClean="0"/>
              <a:pPr/>
              <a:t>24/06/2019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28E5-24CB-4E61-9CBE-424E1B15B3F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E56EE-9549-45A0-BBA2-AEB39735062A}" type="datetimeFigureOut">
              <a:rPr lang="en-GB" smtClean="0"/>
              <a:pPr/>
              <a:t>24/06/2019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28E5-24CB-4E61-9CBE-424E1B15B3F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E56EE-9549-45A0-BBA2-AEB39735062A}" type="datetimeFigureOut">
              <a:rPr lang="en-GB" smtClean="0"/>
              <a:pPr/>
              <a:t>24/06/2019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28E5-24CB-4E61-9CBE-424E1B15B3F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E56EE-9549-45A0-BBA2-AEB39735062A}" type="datetimeFigureOut">
              <a:rPr lang="en-GB" smtClean="0"/>
              <a:pPr/>
              <a:t>24/06/2019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28E5-24CB-4E61-9CBE-424E1B15B3F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E56EE-9549-45A0-BBA2-AEB39735062A}" type="datetimeFigureOut">
              <a:rPr lang="en-GB" smtClean="0"/>
              <a:pPr/>
              <a:t>24/06/2019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28E5-24CB-4E61-9CBE-424E1B15B3F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E56EE-9549-45A0-BBA2-AEB39735062A}" type="datetimeFigureOut">
              <a:rPr lang="en-GB" smtClean="0"/>
              <a:pPr/>
              <a:t>24/06/2019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28E5-24CB-4E61-9CBE-424E1B15B3F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E56EE-9549-45A0-BBA2-AEB39735062A}" type="datetimeFigureOut">
              <a:rPr lang="en-GB" smtClean="0"/>
              <a:pPr/>
              <a:t>24/06/2019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328E5-24CB-4E61-9CBE-424E1B15B3F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E56EE-9549-45A0-BBA2-AEB39735062A}" type="datetimeFigureOut">
              <a:rPr lang="en-GB" smtClean="0"/>
              <a:pPr/>
              <a:t>24/06/2019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328E5-24CB-4E61-9CBE-424E1B15B3F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bc.co.uk/newsround/34262108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m/education/clips/zv4fgk7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m/education/clips/zr9d6s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bc.co.uk/newsround/34262108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hyperlink" Target="http://www.bbc.co.uk/newsround/34262108" TargetMode="External"/><Relationship Id="rId7" Type="http://schemas.openxmlformats.org/officeDocument/2006/relationships/hyperlink" Target="http://www.amnesty.org.uk/resources/activity-great-escape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amnesty.org.uk/resources/activity-border-control-role-play" TargetMode="External"/><Relationship Id="rId5" Type="http://schemas.openxmlformats.org/officeDocument/2006/relationships/hyperlink" Target="http://www.amnesty.org.uk/resources/activity-pack-time-flee" TargetMode="External"/><Relationship Id="rId4" Type="http://schemas.openxmlformats.org/officeDocument/2006/relationships/hyperlink" Target="https://www.bbc.com/education/clips/zv4fgk7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188640"/>
            <a:ext cx="8856984" cy="6336704"/>
          </a:xfrm>
          <a:prstGeom prst="rect">
            <a:avLst/>
          </a:prstGeom>
          <a:solidFill>
            <a:schemeClr val="bg1"/>
          </a:solidFill>
          <a:ln cmpd="sng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Migration- Asylum Seekers</a:t>
            </a:r>
            <a:br>
              <a:rPr lang="en-GB" dirty="0" smtClean="0"/>
            </a:br>
            <a:r>
              <a:rPr lang="en-GB" dirty="0" smtClean="0"/>
              <a:t>Lesson </a:t>
            </a:r>
            <a:r>
              <a:rPr lang="en-GB" dirty="0" smtClean="0"/>
              <a:t> </a:t>
            </a:r>
            <a:r>
              <a:rPr lang="en-GB" dirty="0" smtClean="0"/>
              <a:t>2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Uprooting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92696"/>
            <a:ext cx="3219450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188640"/>
            <a:ext cx="8856984" cy="6336704"/>
          </a:xfrm>
          <a:prstGeom prst="rect">
            <a:avLst/>
          </a:prstGeom>
          <a:solidFill>
            <a:schemeClr val="bg1"/>
          </a:solidFill>
          <a:ln cmpd="sng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Think Points </a:t>
            </a:r>
            <a:r>
              <a:rPr lang="en-GB" sz="2400" dirty="0" smtClean="0"/>
              <a:t>(optional)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Should we limit people’s travel? </a:t>
            </a:r>
          </a:p>
          <a:p>
            <a:pPr lvl="0"/>
            <a:r>
              <a:rPr lang="en-GB" dirty="0" smtClean="0"/>
              <a:t>Should we have to live in the country we are born in, for our whole lives? </a:t>
            </a:r>
          </a:p>
          <a:p>
            <a:pPr lvl="0">
              <a:buNone/>
            </a:pPr>
            <a:endParaRPr lang="en-GB" dirty="0" smtClean="0"/>
          </a:p>
          <a:p>
            <a:pPr lvl="0"/>
            <a:r>
              <a:rPr lang="en-GB" dirty="0" smtClean="0"/>
              <a:t>Work is a big motivation in people moving.</a:t>
            </a:r>
          </a:p>
          <a:p>
            <a:pPr lvl="1"/>
            <a:r>
              <a:rPr lang="en-GB" dirty="0" smtClean="0"/>
              <a:t>Why is it so important? </a:t>
            </a:r>
          </a:p>
          <a:p>
            <a:pPr lvl="1"/>
            <a:r>
              <a:rPr lang="en-GB" dirty="0" smtClean="0"/>
              <a:t>Is it more important than family?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r="10624" b="9813"/>
          <a:stretch>
            <a:fillRect/>
          </a:stretch>
        </p:blipFill>
        <p:spPr bwMode="auto">
          <a:xfrm>
            <a:off x="5076056" y="476672"/>
            <a:ext cx="3856002" cy="218762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l="16241"/>
          <a:stretch>
            <a:fillRect/>
          </a:stretch>
        </p:blipFill>
        <p:spPr bwMode="auto">
          <a:xfrm>
            <a:off x="3419872" y="3140968"/>
            <a:ext cx="5149264" cy="345638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124744"/>
            <a:ext cx="5123070" cy="288032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9512" y="188640"/>
            <a:ext cx="8856984" cy="6336704"/>
          </a:xfrm>
          <a:prstGeom prst="rect">
            <a:avLst/>
          </a:prstGeom>
          <a:solidFill>
            <a:schemeClr val="bg1"/>
          </a:solidFill>
          <a:ln cmpd="sng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 descr="3 generations of refugees UK.png">
            <a:hlinkClick r:id="rId3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43608" y="982397"/>
            <a:ext cx="7056784" cy="489320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188640"/>
            <a:ext cx="8856984" cy="6336704"/>
          </a:xfrm>
          <a:prstGeom prst="rect">
            <a:avLst/>
          </a:prstGeom>
          <a:solidFill>
            <a:schemeClr val="bg1"/>
          </a:solidFill>
          <a:ln cmpd="sng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Rachel’s story</a:t>
            </a:r>
            <a:endParaRPr lang="en-GB" dirty="0"/>
          </a:p>
        </p:txBody>
      </p:sp>
      <p:pic>
        <p:nvPicPr>
          <p:cNvPr id="3" name="Picture 2">
            <a:hlinkClick r:id="rId3"/>
          </p:cNvPr>
          <p:cNvPicPr/>
          <p:nvPr/>
        </p:nvPicPr>
        <p:blipFill>
          <a:blip r:embed="rId4" cstate="print"/>
          <a:srcRect l="13461" t="11834" r="36498" b="9467"/>
          <a:stretch>
            <a:fillRect/>
          </a:stretch>
        </p:blipFill>
        <p:spPr bwMode="auto">
          <a:xfrm>
            <a:off x="1835698" y="1336197"/>
            <a:ext cx="5760638" cy="50862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188640"/>
            <a:ext cx="8856984" cy="6336704"/>
          </a:xfrm>
          <a:prstGeom prst="rect">
            <a:avLst/>
          </a:prstGeom>
          <a:solidFill>
            <a:schemeClr val="bg1"/>
          </a:solidFill>
          <a:ln cmpd="sng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2555776" y="5373216"/>
            <a:ext cx="4427879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b="1" dirty="0" smtClean="0"/>
              <a:t>Ruth’s story</a:t>
            </a:r>
          </a:p>
          <a:p>
            <a:pPr algn="ctr"/>
            <a:endParaRPr lang="en-GB" sz="1600" b="1" dirty="0" smtClean="0"/>
          </a:p>
          <a:p>
            <a:r>
              <a:rPr lang="en-GB" dirty="0" smtClean="0"/>
              <a:t>http://www.bbc.co.uk/newsround/34262108</a:t>
            </a:r>
            <a:endParaRPr lang="en-GB" dirty="0"/>
          </a:p>
        </p:txBody>
      </p:sp>
      <p:pic>
        <p:nvPicPr>
          <p:cNvPr id="2050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76672"/>
            <a:ext cx="8662242" cy="487013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188640"/>
            <a:ext cx="8856984" cy="6336704"/>
          </a:xfrm>
          <a:prstGeom prst="rect">
            <a:avLst/>
          </a:prstGeom>
          <a:solidFill>
            <a:schemeClr val="bg1"/>
          </a:solidFill>
          <a:ln cmpd="sng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Persecution stories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What caused the move? </a:t>
            </a:r>
            <a:r>
              <a:rPr lang="en-GB" dirty="0" smtClean="0"/>
              <a:t>What </a:t>
            </a:r>
            <a:r>
              <a:rPr lang="en-GB" i="1" dirty="0" smtClean="0"/>
              <a:t>difficult choice </a:t>
            </a:r>
            <a:r>
              <a:rPr lang="en-GB" dirty="0" smtClean="0"/>
              <a:t>did they make?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What impact did the experience of leaving, and their migration journey, have on them?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What personal qualities did the refugees show?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How is their life different now?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9512" y="188640"/>
            <a:ext cx="8856984" cy="6336704"/>
          </a:xfrm>
          <a:prstGeom prst="rect">
            <a:avLst/>
          </a:prstGeom>
          <a:solidFill>
            <a:schemeClr val="bg1"/>
          </a:solidFill>
          <a:ln cmpd="sng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Stay or Go?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GB" b="1" dirty="0" smtClean="0"/>
              <a:t>Live with persecution?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Why might someone decide to stay put, where they </a:t>
            </a:r>
            <a:r>
              <a:rPr lang="en-GB" i="1" dirty="0" smtClean="0"/>
              <a:t>might</a:t>
            </a:r>
            <a:r>
              <a:rPr lang="en-GB" dirty="0" smtClean="0"/>
              <a:t> be persecuted?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GB" b="1" dirty="0" smtClean="0"/>
              <a:t>Leaving everything behind?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What might be the advantages (and disadvantages) of leaving where you have lived all your life?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45224"/>
            <a:ext cx="2427362" cy="9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75258" y="292952"/>
            <a:ext cx="1379321" cy="474154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31"/>
          <p:cNvSpPr/>
          <p:nvPr/>
        </p:nvSpPr>
        <p:spPr>
          <a:xfrm rot="10800000" flipH="1">
            <a:off x="366746" y="922257"/>
            <a:ext cx="8394600" cy="46500"/>
          </a:xfrm>
          <a:prstGeom prst="rect">
            <a:avLst/>
          </a:prstGeom>
          <a:solidFill>
            <a:srgbClr val="A98278"/>
          </a:solidFill>
          <a:ln>
            <a:noFill/>
          </a:ln>
        </p:spPr>
        <p:txBody>
          <a:bodyPr spcFirstLastPara="1" wrap="square" lIns="80150" tIns="80150" rIns="80150" bIns="801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A9827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31"/>
          <p:cNvSpPr/>
          <p:nvPr/>
        </p:nvSpPr>
        <p:spPr>
          <a:xfrm rot="10800000" flipH="1">
            <a:off x="366746" y="6452437"/>
            <a:ext cx="8394600" cy="46500"/>
          </a:xfrm>
          <a:prstGeom prst="rect">
            <a:avLst/>
          </a:prstGeom>
          <a:solidFill>
            <a:srgbClr val="A98278"/>
          </a:solidFill>
          <a:ln>
            <a:noFill/>
          </a:ln>
        </p:spPr>
        <p:txBody>
          <a:bodyPr spcFirstLastPara="1" wrap="square" lIns="80150" tIns="80150" rIns="80150" bIns="801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A9827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31"/>
          <p:cNvSpPr txBox="1"/>
          <p:nvPr/>
        </p:nvSpPr>
        <p:spPr>
          <a:xfrm>
            <a:off x="1614652" y="2420888"/>
            <a:ext cx="4582500" cy="11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i="1" dirty="0" smtClean="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           MENTAL MAP</a:t>
            </a:r>
          </a:p>
        </p:txBody>
      </p:sp>
      <p:sp>
        <p:nvSpPr>
          <p:cNvPr id="229" name="Google Shape;229;p31"/>
          <p:cNvSpPr txBox="1"/>
          <p:nvPr/>
        </p:nvSpPr>
        <p:spPr>
          <a:xfrm>
            <a:off x="107504" y="84326"/>
            <a:ext cx="6984776" cy="83792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chemeClr val="bg1"/>
                </a:solidFill>
                <a:latin typeface="Prompt"/>
                <a:ea typeface="Prompt"/>
                <a:cs typeface="Prompt"/>
                <a:sym typeface="Prompt"/>
              </a:rPr>
              <a:t>// </a:t>
            </a:r>
            <a:r>
              <a:rPr lang="en-GB" sz="1200" b="1" dirty="0" smtClean="0">
                <a:solidFill>
                  <a:schemeClr val="bg1"/>
                </a:solidFill>
                <a:latin typeface="Prompt"/>
                <a:ea typeface="Prompt"/>
                <a:cs typeface="Prompt"/>
                <a:sym typeface="Prompt"/>
              </a:rPr>
              <a:t>//</a:t>
            </a:r>
            <a:endParaRPr sz="1200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800" b="1" dirty="0">
                <a:solidFill>
                  <a:schemeClr val="bg1"/>
                </a:solidFill>
                <a:latin typeface="Prompt"/>
                <a:ea typeface="Prompt"/>
                <a:cs typeface="Prompt"/>
                <a:sym typeface="Prompt"/>
              </a:rPr>
              <a:t>Teaching Learning </a:t>
            </a:r>
            <a:r>
              <a:rPr lang="en-GB" sz="1800" b="1" dirty="0" smtClean="0">
                <a:solidFill>
                  <a:schemeClr val="bg1"/>
                </a:solidFill>
                <a:latin typeface="Prompt"/>
                <a:ea typeface="Prompt"/>
                <a:cs typeface="Prompt"/>
                <a:sym typeface="Prompt"/>
              </a:rPr>
              <a:t>Unit Lesson Asylum Seekers  Lesson  2 Uprooting </a:t>
            </a:r>
            <a:endParaRPr sz="1200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0" name="Google Shape;230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7211" y="6093970"/>
            <a:ext cx="817363" cy="3034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47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2"/>
          <p:cNvSpPr txBox="1"/>
          <p:nvPr/>
        </p:nvSpPr>
        <p:spPr>
          <a:xfrm>
            <a:off x="6516215" y="1500458"/>
            <a:ext cx="1606899" cy="895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2"/>
              </a:solidFill>
              <a:latin typeface="Raleway ExtraBold"/>
              <a:ea typeface="Raleway ExtraBold"/>
              <a:cs typeface="Raleway ExtraBold"/>
              <a:sym typeface="Raleway ExtraBold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3174BA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pic>
        <p:nvPicPr>
          <p:cNvPr id="237" name="Google Shape;237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75258" y="292952"/>
            <a:ext cx="1379321" cy="474154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32"/>
          <p:cNvSpPr txBox="1"/>
          <p:nvPr/>
        </p:nvSpPr>
        <p:spPr>
          <a:xfrm>
            <a:off x="174638" y="971683"/>
            <a:ext cx="983348" cy="303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1" dirty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DURATION</a:t>
            </a:r>
            <a:endParaRPr sz="1100" dirty="0">
              <a:solidFill>
                <a:srgbClr val="A9827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rgbClr val="3174BA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240" name="Google Shape;240;p32"/>
          <p:cNvSpPr txBox="1"/>
          <p:nvPr/>
        </p:nvSpPr>
        <p:spPr>
          <a:xfrm>
            <a:off x="1331639" y="902668"/>
            <a:ext cx="4623183" cy="70777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dirty="0" smtClean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Where does this lesson contribute to the school curriculum?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dirty="0" smtClean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 KEY </a:t>
            </a:r>
            <a:r>
              <a:rPr lang="en-GB" sz="1000" b="1" dirty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STAGE 3  PSHE/Citizenship/ SMSC </a:t>
            </a:r>
            <a:endParaRPr sz="1000" b="1" dirty="0">
              <a:solidFill>
                <a:srgbClr val="A98278"/>
              </a:solidFill>
              <a:latin typeface="Prompt"/>
              <a:ea typeface="Prompt"/>
              <a:cs typeface="Prompt"/>
              <a:sym typeface="Promp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rgbClr val="3174BA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241" name="Google Shape;241;p32"/>
          <p:cNvSpPr txBox="1"/>
          <p:nvPr/>
        </p:nvSpPr>
        <p:spPr>
          <a:xfrm>
            <a:off x="1157986" y="1664101"/>
            <a:ext cx="4796837" cy="8031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r>
              <a:rPr lang="en-GB" sz="1000" b="1" dirty="0">
                <a:latin typeface="Prompt"/>
                <a:ea typeface="Prompt"/>
                <a:cs typeface="Prompt"/>
                <a:sym typeface="Prompt"/>
              </a:rPr>
              <a:t>TO WHICH SUBJECT IT IS </a:t>
            </a:r>
            <a:r>
              <a:rPr lang="en-GB" sz="1000" b="1" dirty="0" smtClean="0">
                <a:latin typeface="Prompt"/>
                <a:ea typeface="Prompt"/>
                <a:cs typeface="Prompt"/>
                <a:sym typeface="Prompt"/>
              </a:rPr>
              <a:t>CONNECTED ? Humanities- </a:t>
            </a:r>
            <a:r>
              <a:rPr lang="en-GB" sz="1000" b="1" dirty="0">
                <a:latin typeface="Prompt"/>
                <a:ea typeface="Prompt"/>
                <a:cs typeface="Prompt"/>
                <a:sym typeface="Prompt"/>
              </a:rPr>
              <a:t>RE</a:t>
            </a:r>
            <a:r>
              <a:rPr lang="en-GB" sz="1000" b="1" dirty="0" smtClean="0">
                <a:latin typeface="Prompt"/>
                <a:ea typeface="Prompt"/>
                <a:cs typeface="Prompt"/>
                <a:sym typeface="Prompt"/>
              </a:rPr>
              <a:t>, History</a:t>
            </a:r>
            <a:r>
              <a:rPr lang="en-GB" sz="1000" b="1" dirty="0">
                <a:latin typeface="Prompt"/>
                <a:ea typeface="Prompt"/>
                <a:cs typeface="Prompt"/>
                <a:sym typeface="Prompt"/>
              </a:rPr>
              <a:t>, Geography , English </a:t>
            </a:r>
            <a:r>
              <a:rPr lang="en-GB" sz="1000" b="1" dirty="0"/>
              <a:t>PSHE Education Planning Toolkit for key stages 3 and 4/ British Values: </a:t>
            </a:r>
            <a:endParaRPr lang="en-GB" sz="1000" dirty="0"/>
          </a:p>
          <a:p>
            <a:r>
              <a:rPr lang="en-GB" sz="1000" dirty="0"/>
              <a:t> </a:t>
            </a:r>
            <a:r>
              <a:rPr lang="en-GB" sz="1000" b="1" dirty="0"/>
              <a:t>Cross Curricular links</a:t>
            </a:r>
            <a:r>
              <a:rPr lang="en-GB" sz="1000" dirty="0"/>
              <a:t>: </a:t>
            </a:r>
            <a:r>
              <a:rPr lang="en-GB" sz="1000" b="1" dirty="0"/>
              <a:t>RE and Special Places or Special Times</a:t>
            </a:r>
            <a:r>
              <a:rPr lang="en-GB" sz="1000" dirty="0"/>
              <a:t> </a:t>
            </a:r>
            <a:r>
              <a:rPr lang="en-GB" sz="1000" b="1" dirty="0"/>
              <a:t>History:</a:t>
            </a:r>
            <a:endParaRPr lang="en-GB" sz="10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latin typeface="Prompt"/>
              <a:ea typeface="Prompt"/>
              <a:cs typeface="Prompt"/>
              <a:sym typeface="Promp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rgbClr val="3174BA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243" name="Google Shape;243;p32"/>
          <p:cNvSpPr txBox="1"/>
          <p:nvPr/>
        </p:nvSpPr>
        <p:spPr>
          <a:xfrm>
            <a:off x="383466" y="1223970"/>
            <a:ext cx="345343" cy="474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 dirty="0">
              <a:solidFill>
                <a:srgbClr val="3174BA"/>
              </a:solidFill>
              <a:latin typeface="Raleway ExtraBold"/>
              <a:ea typeface="Raleway ExtraBold"/>
              <a:cs typeface="Raleway ExtraBold"/>
              <a:sym typeface="Raleway ExtraBold"/>
            </a:endParaRPr>
          </a:p>
        </p:txBody>
      </p:sp>
      <p:sp>
        <p:nvSpPr>
          <p:cNvPr id="244" name="Google Shape;244;p32"/>
          <p:cNvSpPr txBox="1"/>
          <p:nvPr/>
        </p:nvSpPr>
        <p:spPr>
          <a:xfrm>
            <a:off x="261080" y="1275135"/>
            <a:ext cx="810463" cy="47409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rgbClr val="3174BA"/>
                </a:solidFill>
                <a:latin typeface="Raleway ExtraBold"/>
                <a:ea typeface="Raleway ExtraBold"/>
                <a:cs typeface="Raleway ExtraBold"/>
                <a:sym typeface="Raleway ExtraBold"/>
              </a:rPr>
              <a:t>1 hour</a:t>
            </a:r>
            <a:endParaRPr sz="1600" dirty="0">
              <a:solidFill>
                <a:srgbClr val="3174BA"/>
              </a:solidFill>
              <a:latin typeface="Raleway ExtraBold"/>
              <a:ea typeface="Raleway ExtraBold"/>
              <a:cs typeface="Raleway ExtraBold"/>
              <a:sym typeface="Raleway ExtraBold"/>
            </a:endParaRPr>
          </a:p>
        </p:txBody>
      </p:sp>
      <p:sp>
        <p:nvSpPr>
          <p:cNvPr id="245" name="Google Shape;245;p32"/>
          <p:cNvSpPr txBox="1"/>
          <p:nvPr/>
        </p:nvSpPr>
        <p:spPr>
          <a:xfrm>
            <a:off x="441921" y="3113607"/>
            <a:ext cx="5484443" cy="582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b="1">
              <a:solidFill>
                <a:schemeClr val="lt1"/>
              </a:solidFill>
              <a:latin typeface="Prompt"/>
              <a:ea typeface="Prompt"/>
              <a:cs typeface="Prompt"/>
              <a:sym typeface="Promp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3174BA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246" name="Google Shape;246;p32"/>
          <p:cNvSpPr/>
          <p:nvPr/>
        </p:nvSpPr>
        <p:spPr>
          <a:xfrm>
            <a:off x="125656" y="5723994"/>
            <a:ext cx="8866531" cy="1152128"/>
          </a:xfrm>
          <a:prstGeom prst="rect">
            <a:avLst/>
          </a:prstGeom>
          <a:solidFill>
            <a:srgbClr val="A98278"/>
          </a:solidFill>
          <a:ln>
            <a:noFill/>
          </a:ln>
        </p:spPr>
        <p:txBody>
          <a:bodyPr spcFirstLastPara="1" wrap="square" lIns="80150" tIns="80150" rIns="80150" bIns="80150" anchor="ctr" anchorCtr="0">
            <a:noAutofit/>
          </a:bodyPr>
          <a:lstStyle/>
          <a:p>
            <a:endParaRPr lang="en-GB" sz="1200" b="1" dirty="0" smtClean="0"/>
          </a:p>
          <a:p>
            <a:endParaRPr lang="en-GB" sz="1200" b="1" dirty="0"/>
          </a:p>
          <a:p>
            <a:r>
              <a:rPr lang="en-GB" sz="1200" b="1" dirty="0" smtClean="0"/>
              <a:t>Links </a:t>
            </a:r>
            <a:r>
              <a:rPr lang="en-GB" sz="1200" b="1" dirty="0"/>
              <a:t>to PSHE Curriculum: </a:t>
            </a:r>
            <a:r>
              <a:rPr lang="en-GB" sz="1200" dirty="0"/>
              <a:t>PSHE Programme of Study (2017): </a:t>
            </a:r>
            <a:r>
              <a:rPr lang="en-GB" sz="1200" b="1" i="1" dirty="0" smtClean="0"/>
              <a:t>Theme</a:t>
            </a:r>
            <a:r>
              <a:rPr lang="en-GB" sz="1200" b="1" i="1" dirty="0"/>
              <a:t>: Living in the Wider World</a:t>
            </a:r>
            <a:r>
              <a:rPr lang="en-GB" sz="1200" i="1" dirty="0"/>
              <a:t> </a:t>
            </a:r>
            <a:endParaRPr lang="en-GB" sz="1200" i="1" dirty="0" smtClean="0"/>
          </a:p>
          <a:p>
            <a:r>
              <a:rPr lang="en-GB" sz="1200" b="1" dirty="0"/>
              <a:t>Links to SMSC </a:t>
            </a:r>
            <a:r>
              <a:rPr lang="en-GB" sz="1200" i="1" dirty="0" smtClean="0"/>
              <a:t>Promoting </a:t>
            </a:r>
            <a:r>
              <a:rPr lang="en-GB" sz="1200" i="1" dirty="0"/>
              <a:t>fundamental British values as part of SMSC in schools Departmental advice for maintained schools</a:t>
            </a:r>
            <a:r>
              <a:rPr lang="en-GB" sz="1200" dirty="0"/>
              <a:t> (November 2014, </a:t>
            </a:r>
            <a:r>
              <a:rPr lang="en-GB" sz="1200" dirty="0" smtClean="0"/>
              <a:t>p.5)</a:t>
            </a:r>
            <a:r>
              <a:rPr lang="en-GB" sz="1200" i="1" dirty="0" smtClean="0"/>
              <a:t>This </a:t>
            </a:r>
            <a:r>
              <a:rPr lang="en-GB" sz="1200" i="1" dirty="0"/>
              <a:t>document states that SMSC supports:</a:t>
            </a:r>
            <a:endParaRPr lang="en-GB" sz="1200" dirty="0"/>
          </a:p>
          <a:p>
            <a:r>
              <a:rPr lang="en-GB" sz="1200" dirty="0"/>
              <a:t>5. Further tolerance and harmony between different cultural traditions by enabling students to acquire an appreciation of and respect for their own and other cultures; </a:t>
            </a:r>
            <a:endParaRPr lang="en-GB" sz="1200" dirty="0" smtClean="0"/>
          </a:p>
          <a:p>
            <a:endParaRPr lang="en-GB" sz="1200" dirty="0" smtClean="0"/>
          </a:p>
          <a:p>
            <a:endParaRPr lang="en-GB" sz="1200" dirty="0"/>
          </a:p>
        </p:txBody>
      </p:sp>
      <p:sp>
        <p:nvSpPr>
          <p:cNvPr id="247" name="Google Shape;247;p32"/>
          <p:cNvSpPr/>
          <p:nvPr/>
        </p:nvSpPr>
        <p:spPr>
          <a:xfrm rot="10800000" flipH="1">
            <a:off x="144861" y="788250"/>
            <a:ext cx="5559618" cy="46538"/>
          </a:xfrm>
          <a:prstGeom prst="rect">
            <a:avLst/>
          </a:prstGeom>
          <a:solidFill>
            <a:srgbClr val="A98278"/>
          </a:solidFill>
          <a:ln>
            <a:noFill/>
          </a:ln>
        </p:spPr>
        <p:txBody>
          <a:bodyPr spcFirstLastPara="1" wrap="square" lIns="80150" tIns="80150" rIns="80150" bIns="801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32"/>
          <p:cNvSpPr/>
          <p:nvPr/>
        </p:nvSpPr>
        <p:spPr>
          <a:xfrm flipH="1">
            <a:off x="125656" y="2932661"/>
            <a:ext cx="5754847" cy="944845"/>
          </a:xfrm>
          <a:prstGeom prst="rect">
            <a:avLst/>
          </a:prstGeom>
          <a:solidFill>
            <a:srgbClr val="A98278"/>
          </a:solidFill>
          <a:ln>
            <a:noFill/>
          </a:ln>
        </p:spPr>
        <p:txBody>
          <a:bodyPr spcFirstLastPara="1" wrap="square" lIns="80150" tIns="80150" rIns="80150" bIns="80150" anchor="ctr" anchorCtr="0">
            <a:noAutofit/>
          </a:bodyPr>
          <a:lstStyle/>
          <a:p>
            <a:pPr lvl="0"/>
            <a:endParaRPr lang="en-GB" b="1" dirty="0" smtClean="0"/>
          </a:p>
          <a:p>
            <a:pPr lvl="0"/>
            <a:r>
              <a:rPr lang="en-GB" b="1" dirty="0" smtClean="0"/>
              <a:t>Learning Focus</a:t>
            </a:r>
          </a:p>
          <a:p>
            <a:r>
              <a:rPr lang="en-GB" sz="1400" dirty="0"/>
              <a:t>The second session is entitled </a:t>
            </a:r>
            <a:r>
              <a:rPr lang="en-GB" sz="1400" i="1" dirty="0"/>
              <a:t>Uprooting</a:t>
            </a:r>
            <a:r>
              <a:rPr lang="en-GB" sz="1400" dirty="0"/>
              <a:t>. The focus is on the experiences of those who are seeking asylum, through stories from Syria and Eritrea. The difficult choices faced by families and individuals are explored. </a:t>
            </a:r>
          </a:p>
          <a:p>
            <a:pPr lvl="0"/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32"/>
          <p:cNvSpPr txBox="1"/>
          <p:nvPr/>
        </p:nvSpPr>
        <p:spPr>
          <a:xfrm>
            <a:off x="4771007" y="337426"/>
            <a:ext cx="1379321" cy="474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rgbClr val="595959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250" name="Google Shape;250;p32"/>
          <p:cNvSpPr txBox="1"/>
          <p:nvPr/>
        </p:nvSpPr>
        <p:spPr>
          <a:xfrm>
            <a:off x="7077338" y="1054281"/>
            <a:ext cx="1606899" cy="582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A98278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251" name="Google Shape;251;p32"/>
          <p:cNvSpPr txBox="1"/>
          <p:nvPr/>
        </p:nvSpPr>
        <p:spPr>
          <a:xfrm>
            <a:off x="6111868" y="881857"/>
            <a:ext cx="2880319" cy="25232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r>
              <a:rPr lang="en-US" sz="1400" b="1" dirty="0"/>
              <a:t>Big Idea 2 </a:t>
            </a:r>
            <a:r>
              <a:rPr lang="en-GB" sz="1400" dirty="0"/>
              <a:t> </a:t>
            </a:r>
          </a:p>
          <a:p>
            <a:r>
              <a:rPr lang="en-GB" sz="1400" dirty="0"/>
              <a:t>some people are </a:t>
            </a:r>
            <a:r>
              <a:rPr lang="en-GB" sz="1400" i="1" dirty="0"/>
              <a:t>forced </a:t>
            </a:r>
            <a:r>
              <a:rPr lang="en-GB" sz="1400" dirty="0"/>
              <a:t>to migrate (e.g. by war or climate change). Some forces like war, poverty, lack of services </a:t>
            </a:r>
            <a:r>
              <a:rPr lang="en-GB" sz="1400" i="1" dirty="0"/>
              <a:t>Push </a:t>
            </a:r>
            <a:r>
              <a:rPr lang="en-GB" sz="1400" dirty="0"/>
              <a:t>people out. </a:t>
            </a:r>
          </a:p>
          <a:p>
            <a:endParaRPr lang="en-GB" sz="1400" dirty="0"/>
          </a:p>
          <a:p>
            <a:r>
              <a:rPr lang="en-GB" sz="1400" b="1" dirty="0"/>
              <a:t>Big Idea 3  </a:t>
            </a:r>
          </a:p>
          <a:p>
            <a:r>
              <a:rPr lang="en-GB" sz="1400" dirty="0"/>
              <a:t>Peaceful, violent and ‘forced’ migration flows have taken place throughout history. </a:t>
            </a:r>
          </a:p>
        </p:txBody>
      </p:sp>
      <p:sp>
        <p:nvSpPr>
          <p:cNvPr id="252" name="Google Shape;252;p32"/>
          <p:cNvSpPr txBox="1"/>
          <p:nvPr/>
        </p:nvSpPr>
        <p:spPr>
          <a:xfrm>
            <a:off x="144861" y="3877506"/>
            <a:ext cx="5781503" cy="18464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-GB" sz="1400" b="1" dirty="0" smtClean="0"/>
              <a:t>Learning Objectives: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400" dirty="0" smtClean="0"/>
              <a:t>explain </a:t>
            </a:r>
            <a:r>
              <a:rPr lang="en-GB" sz="1400" dirty="0"/>
              <a:t>that people’s choices  about where they belong may be changed by life circumstances 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400" dirty="0"/>
              <a:t>understand the fears of migrating people, due to persecution and war;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400" dirty="0"/>
              <a:t>consider the choices people have in the time of war and persecution;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400" dirty="0"/>
              <a:t>show understanding of the Sustainable Development Goal 16.1   ‘Significantly reduce all forms of violence and related death rates everywhere’ and show hoe this links to the theme of forced migration. </a:t>
            </a:r>
          </a:p>
        </p:txBody>
      </p:sp>
      <p:sp>
        <p:nvSpPr>
          <p:cNvPr id="253" name="Google Shape;253;p32"/>
          <p:cNvSpPr txBox="1"/>
          <p:nvPr/>
        </p:nvSpPr>
        <p:spPr>
          <a:xfrm>
            <a:off x="119571" y="198447"/>
            <a:ext cx="6115344" cy="638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// MIGRATION //       </a:t>
            </a:r>
            <a:r>
              <a:rPr lang="en-GB" sz="1800" b="1" dirty="0" smtClean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  Asylum Seekers Session</a:t>
            </a:r>
            <a:endParaRPr sz="1800" dirty="0">
              <a:solidFill>
                <a:srgbClr val="A98278"/>
              </a:solidFill>
              <a:sym typeface="Arial"/>
            </a:endParaRPr>
          </a:p>
          <a:p>
            <a:r>
              <a:rPr lang="en-GB" sz="1800" b="1" dirty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Teaching Learning </a:t>
            </a:r>
            <a:r>
              <a:rPr lang="en-GB" sz="1800" b="1" dirty="0" smtClean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Unit Lesson 2 Uprooting </a:t>
            </a:r>
            <a:endParaRPr sz="1800" dirty="0">
              <a:solidFill>
                <a:srgbClr val="A98278"/>
              </a:solidFill>
              <a:sym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0379" y="2605298"/>
            <a:ext cx="57257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/>
              <a:t>Themes</a:t>
            </a:r>
            <a:r>
              <a:rPr lang="en-GB" dirty="0" smtClean="0"/>
              <a:t>: Uprooting  </a:t>
            </a:r>
            <a:r>
              <a:rPr lang="en-GB" b="1" dirty="0"/>
              <a:t> 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6080686" y="3425316"/>
            <a:ext cx="2911501" cy="249299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en-GB" sz="1200" b="1" dirty="0" smtClean="0"/>
              <a:t>Resources</a:t>
            </a:r>
            <a:endParaRPr lang="en-GB" sz="1200" dirty="0"/>
          </a:p>
          <a:p>
            <a:r>
              <a:rPr lang="en-GB" sz="1200" dirty="0" smtClean="0"/>
              <a:t>Power point </a:t>
            </a:r>
            <a:r>
              <a:rPr lang="en-GB" sz="1200" dirty="0"/>
              <a:t> </a:t>
            </a:r>
          </a:p>
          <a:p>
            <a:pPr lvl="0"/>
            <a:r>
              <a:rPr lang="en-GB" sz="1200" dirty="0"/>
              <a:t>Working wall / Board, to gather </a:t>
            </a:r>
            <a:r>
              <a:rPr lang="en-GB" sz="1200" dirty="0" smtClean="0"/>
              <a:t>ideas</a:t>
            </a:r>
          </a:p>
          <a:p>
            <a:pPr lvl="0"/>
            <a:endParaRPr lang="en-GB" sz="1200" dirty="0" smtClean="0"/>
          </a:p>
          <a:p>
            <a:r>
              <a:rPr lang="en-GB" sz="1200" b="1" dirty="0"/>
              <a:t>2.2 On the </a:t>
            </a:r>
            <a:r>
              <a:rPr lang="en-GB" sz="1200" b="1" dirty="0" smtClean="0"/>
              <a:t>Move</a:t>
            </a:r>
          </a:p>
          <a:p>
            <a:r>
              <a:rPr lang="en-GB" sz="1200" b="1" dirty="0" smtClean="0"/>
              <a:t>2.3 </a:t>
            </a:r>
            <a:r>
              <a:rPr lang="en-GB" sz="1200" b="1" dirty="0" err="1"/>
              <a:t>Manar</a:t>
            </a:r>
            <a:r>
              <a:rPr lang="en-GB" sz="1200" b="1" dirty="0"/>
              <a:t>, Rachel and Ruth</a:t>
            </a:r>
            <a:endParaRPr lang="en-GB" sz="1200" dirty="0"/>
          </a:p>
          <a:p>
            <a:r>
              <a:rPr lang="en-GB" sz="1200" b="1" dirty="0"/>
              <a:t>2. 4 Three generations of refugees</a:t>
            </a:r>
            <a:endParaRPr lang="en-GB" sz="1200" dirty="0"/>
          </a:p>
          <a:p>
            <a:r>
              <a:rPr lang="en-GB" sz="1200" dirty="0"/>
              <a:t> </a:t>
            </a:r>
          </a:p>
          <a:p>
            <a:pPr lvl="0"/>
            <a:endParaRPr lang="en-GB" sz="1200" dirty="0"/>
          </a:p>
          <a:p>
            <a:pPr lvl="0"/>
            <a:endParaRPr lang="en-GB" sz="1200" dirty="0" smtClean="0"/>
          </a:p>
          <a:p>
            <a:pPr lvl="0"/>
            <a:endParaRPr lang="en-GB" sz="1200" dirty="0"/>
          </a:p>
          <a:p>
            <a:pPr lvl="0"/>
            <a:endParaRPr lang="en-GB" sz="1200" dirty="0" smtClean="0"/>
          </a:p>
          <a:p>
            <a:pPr lvl="0"/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57858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3"/>
          <p:cNvSpPr/>
          <p:nvPr/>
        </p:nvSpPr>
        <p:spPr>
          <a:xfrm>
            <a:off x="133373" y="2199137"/>
            <a:ext cx="8820472" cy="4531347"/>
          </a:xfrm>
          <a:prstGeom prst="rect">
            <a:avLst/>
          </a:prstGeom>
          <a:solidFill>
            <a:srgbClr val="A98278"/>
          </a:solidFill>
          <a:ln>
            <a:noFill/>
          </a:ln>
        </p:spPr>
        <p:txBody>
          <a:bodyPr spcFirstLastPara="1" wrap="square" lIns="80150" tIns="80150" rIns="80150" bIns="80150" anchor="ctr" anchorCtr="0">
            <a:noAutofit/>
          </a:bodyPr>
          <a:lstStyle/>
          <a:p>
            <a:r>
              <a:rPr lang="en-GB" sz="1200" b="1" u="sng" dirty="0"/>
              <a:t>Opening up Ideas</a:t>
            </a:r>
            <a:r>
              <a:rPr lang="en-GB" sz="1200" b="1" dirty="0"/>
              <a:t>  20 minutes  	</a:t>
            </a:r>
            <a:r>
              <a:rPr lang="en-GB" sz="1200" b="1" i="1" dirty="0"/>
              <a:t>On the Move</a:t>
            </a:r>
            <a:endParaRPr lang="en-GB" sz="1200" dirty="0"/>
          </a:p>
          <a:p>
            <a:r>
              <a:rPr lang="en-GB" sz="1200" b="1" dirty="0" smtClean="0"/>
              <a:t>Teacher Explains:</a:t>
            </a:r>
            <a:r>
              <a:rPr lang="en-GB" sz="1200" dirty="0" smtClean="0"/>
              <a:t>   </a:t>
            </a:r>
            <a:r>
              <a:rPr lang="en-GB" sz="1200" b="1" dirty="0" smtClean="0"/>
              <a:t>On </a:t>
            </a:r>
            <a:r>
              <a:rPr lang="en-GB" sz="1200" b="1" dirty="0"/>
              <a:t>the Move</a:t>
            </a:r>
            <a:r>
              <a:rPr lang="en-GB" sz="1200" dirty="0"/>
              <a:t> activity: What drives our choices?</a:t>
            </a:r>
          </a:p>
          <a:p>
            <a:r>
              <a:rPr lang="en-GB" sz="1200" b="1" dirty="0"/>
              <a:t>Group work:</a:t>
            </a:r>
            <a:r>
              <a:rPr lang="en-GB" sz="1200" dirty="0"/>
              <a:t> </a:t>
            </a:r>
            <a:r>
              <a:rPr lang="en-GB" sz="1200" b="1" dirty="0"/>
              <a:t>How would the focus person respond to these questions? </a:t>
            </a:r>
            <a:r>
              <a:rPr lang="en-GB" sz="1200" b="1" dirty="0" smtClean="0"/>
              <a:t>Slides 7-8</a:t>
            </a:r>
            <a:endParaRPr lang="en-GB" sz="12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dirty="0"/>
              <a:t>Why have you moved? What is your motivation? [Reaffirm what the story has told them and draw it out].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dirty="0"/>
              <a:t>What are the advantages of your </a:t>
            </a:r>
            <a:r>
              <a:rPr lang="en-GB" sz="1200" dirty="0" smtClean="0"/>
              <a:t>choice?     What </a:t>
            </a:r>
            <a:r>
              <a:rPr lang="en-GB" sz="1200" dirty="0"/>
              <a:t>are the disadvantages of your choice?</a:t>
            </a:r>
          </a:p>
          <a:p>
            <a:r>
              <a:rPr lang="en-GB" sz="1200" b="1" i="1" dirty="0"/>
              <a:t>Then consider for your </a:t>
            </a:r>
            <a:r>
              <a:rPr lang="en-GB" sz="1200" b="1" i="1" dirty="0" smtClean="0"/>
              <a:t>person: </a:t>
            </a:r>
            <a:r>
              <a:rPr lang="en-GB" sz="1200" dirty="0" smtClean="0"/>
              <a:t>Do </a:t>
            </a:r>
            <a:r>
              <a:rPr lang="en-GB" sz="1200" dirty="0"/>
              <a:t>you think their reasons are valid </a:t>
            </a:r>
            <a:r>
              <a:rPr lang="en-GB" sz="1200" dirty="0" smtClean="0"/>
              <a:t>ones?   What</a:t>
            </a:r>
            <a:r>
              <a:rPr lang="en-GB" sz="1200" b="1" i="1" dirty="0" smtClean="0"/>
              <a:t> </a:t>
            </a:r>
            <a:r>
              <a:rPr lang="en-GB" sz="1200" b="1" i="1" dirty="0"/>
              <a:t>could</a:t>
            </a:r>
            <a:r>
              <a:rPr lang="en-GB" sz="1200" i="1" dirty="0"/>
              <a:t> </a:t>
            </a:r>
            <a:r>
              <a:rPr lang="en-GB" sz="1200" dirty="0"/>
              <a:t>they have done instead? (other than just not move)</a:t>
            </a:r>
          </a:p>
          <a:p>
            <a:pPr lvl="0"/>
            <a:r>
              <a:rPr lang="en-GB" sz="1200" dirty="0"/>
              <a:t>What might other people have to say about the choice – their family; or the people in the country or new place they are moving to; or the community they have left behind?</a:t>
            </a:r>
          </a:p>
          <a:p>
            <a:r>
              <a:rPr lang="en-GB" sz="1200" b="1" dirty="0"/>
              <a:t> </a:t>
            </a:r>
            <a:endParaRPr lang="en-GB" sz="1200" dirty="0"/>
          </a:p>
          <a:p>
            <a:r>
              <a:rPr lang="en-GB" sz="1200" b="1" dirty="0"/>
              <a:t>Groups Feedback: Summarise your thinking – in a </a:t>
            </a:r>
            <a:r>
              <a:rPr lang="en-GB" sz="1200" b="1" i="1" dirty="0"/>
              <a:t>One Minute</a:t>
            </a:r>
            <a:r>
              <a:rPr lang="en-GB" sz="1200" b="1" dirty="0"/>
              <a:t> </a:t>
            </a:r>
            <a:r>
              <a:rPr lang="en-GB" sz="1200" b="1" dirty="0" smtClean="0"/>
              <a:t>report.</a:t>
            </a:r>
            <a:r>
              <a:rPr lang="en-GB" sz="1200" dirty="0"/>
              <a:t> </a:t>
            </a:r>
            <a:r>
              <a:rPr lang="en-GB" sz="1200" dirty="0" smtClean="0"/>
              <a:t> </a:t>
            </a:r>
            <a:r>
              <a:rPr lang="en-GB" sz="1200" b="1" dirty="0" smtClean="0"/>
              <a:t>Motivation </a:t>
            </a:r>
            <a:r>
              <a:rPr lang="en-GB" sz="1200" b="1" dirty="0"/>
              <a:t>to move slide </a:t>
            </a:r>
            <a:r>
              <a:rPr lang="en-GB" sz="1200" b="1" dirty="0" smtClean="0"/>
              <a:t>9</a:t>
            </a:r>
            <a:endParaRPr lang="en-GB" sz="1200" dirty="0"/>
          </a:p>
          <a:p>
            <a:r>
              <a:rPr lang="en-GB" sz="1200" b="1" dirty="0"/>
              <a:t>T:</a:t>
            </a:r>
            <a:r>
              <a:rPr lang="en-GB" sz="1200" dirty="0"/>
              <a:t> Return to idea of choice – is it a free choice, or a forced choice in each case? Level of choice – rank them as to how much choice people have in each case. Is it a good choice for each of the characters? (Stay or Go section of 2.2 On the Move sheet (Could discuss the financial cost of such a move, as well as the emotional cost).</a:t>
            </a:r>
          </a:p>
          <a:p>
            <a:r>
              <a:rPr lang="en-GB" sz="1200" b="1" dirty="0"/>
              <a:t> </a:t>
            </a:r>
            <a:r>
              <a:rPr lang="en-GB" sz="1200" b="1" dirty="0" smtClean="0"/>
              <a:t>T </a:t>
            </a:r>
            <a:r>
              <a:rPr lang="en-GB" sz="1200" b="1" dirty="0"/>
              <a:t>– now focus on Persecution, fear of life (last family on the </a:t>
            </a:r>
            <a:r>
              <a:rPr lang="en-GB" sz="1200" b="1" i="1" dirty="0"/>
              <a:t>On the Move</a:t>
            </a:r>
            <a:r>
              <a:rPr lang="en-GB" sz="1200" b="1" dirty="0"/>
              <a:t> </a:t>
            </a:r>
            <a:r>
              <a:rPr lang="en-GB" sz="1200" b="1" dirty="0" smtClean="0"/>
              <a:t>sheet)</a:t>
            </a:r>
            <a:r>
              <a:rPr lang="en-GB" sz="1200" dirty="0"/>
              <a:t> </a:t>
            </a:r>
            <a:r>
              <a:rPr lang="en-GB" sz="1200" dirty="0" smtClean="0"/>
              <a:t>       </a:t>
            </a:r>
            <a:r>
              <a:rPr lang="en-GB" sz="1200" dirty="0" smtClean="0"/>
              <a:t>This </a:t>
            </a:r>
            <a:r>
              <a:rPr lang="en-GB" sz="1200" dirty="0"/>
              <a:t>is the one with the least level of ‘choice’.</a:t>
            </a:r>
          </a:p>
          <a:p>
            <a:r>
              <a:rPr lang="en-GB" sz="1200" dirty="0"/>
              <a:t>Other groups who have to flee (e.g. witness protection, people fleeing domestic abuse</a:t>
            </a:r>
            <a:r>
              <a:rPr lang="en-GB" sz="1200" dirty="0" smtClean="0"/>
              <a:t>)</a:t>
            </a:r>
          </a:p>
          <a:p>
            <a:r>
              <a:rPr lang="en-GB" sz="1200" b="1" dirty="0"/>
              <a:t>6 case studies: </a:t>
            </a:r>
            <a:endParaRPr lang="en-GB" sz="1200" dirty="0"/>
          </a:p>
          <a:p>
            <a:r>
              <a:rPr lang="en-GB" sz="1200" dirty="0"/>
              <a:t>1.</a:t>
            </a:r>
            <a:r>
              <a:rPr lang="en-GB" sz="1200" b="1" dirty="0"/>
              <a:t> </a:t>
            </a:r>
            <a:r>
              <a:rPr lang="en-GB" sz="1200" dirty="0"/>
              <a:t>lived in village all their life; </a:t>
            </a:r>
          </a:p>
          <a:p>
            <a:r>
              <a:rPr lang="en-GB" sz="1200" dirty="0"/>
              <a:t>2. travelled abroad to get work; </a:t>
            </a:r>
          </a:p>
          <a:p>
            <a:r>
              <a:rPr lang="en-GB" sz="1200" dirty="0"/>
              <a:t>3.retired to France; </a:t>
            </a:r>
          </a:p>
          <a:p>
            <a:r>
              <a:rPr lang="en-GB" sz="1200" dirty="0"/>
              <a:t>4. moved across England to be near grandchildren; </a:t>
            </a:r>
          </a:p>
          <a:p>
            <a:r>
              <a:rPr lang="en-GB" sz="1200" dirty="0"/>
              <a:t>5. Moved to London to work; </a:t>
            </a:r>
          </a:p>
          <a:p>
            <a:r>
              <a:rPr lang="en-GB" sz="1200" dirty="0"/>
              <a:t>6. moved because of fear of danger. </a:t>
            </a:r>
          </a:p>
          <a:p>
            <a:r>
              <a:rPr lang="en-GB" sz="1200" i="1" dirty="0"/>
              <a:t>Are they good reasons / very good reasons, to move? </a:t>
            </a:r>
            <a:endParaRPr lang="en-GB" sz="1200" dirty="0"/>
          </a:p>
          <a:p>
            <a:endParaRPr lang="en-GB" sz="1200" dirty="0"/>
          </a:p>
          <a:p>
            <a:r>
              <a:rPr lang="en-GB" sz="1200" b="1" dirty="0" smtClean="0"/>
              <a:t>Teacher support notes on the next slide </a:t>
            </a:r>
            <a:endParaRPr lang="en-GB" sz="1200" b="1" dirty="0"/>
          </a:p>
        </p:txBody>
      </p:sp>
      <p:pic>
        <p:nvPicPr>
          <p:cNvPr id="261" name="Google Shape;261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24820" y="85154"/>
            <a:ext cx="1379321" cy="474154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33"/>
          <p:cNvSpPr txBox="1"/>
          <p:nvPr/>
        </p:nvSpPr>
        <p:spPr>
          <a:xfrm>
            <a:off x="137316" y="751590"/>
            <a:ext cx="8816529" cy="13143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r>
              <a:rPr lang="en-GB" sz="1400" b="1" u="sng" dirty="0"/>
              <a:t>First Thoughts</a:t>
            </a:r>
            <a:r>
              <a:rPr lang="en-GB" sz="1400" b="1" dirty="0"/>
              <a:t>  5-10 Minutes  	</a:t>
            </a:r>
            <a:r>
              <a:rPr lang="en-GB" sz="1400" b="1" i="1" dirty="0"/>
              <a:t>Uprooting</a:t>
            </a:r>
            <a:endParaRPr lang="en-GB" sz="1400" dirty="0"/>
          </a:p>
          <a:p>
            <a:r>
              <a:rPr lang="en-GB" sz="1400" b="1" dirty="0" smtClean="0"/>
              <a:t>Teacher  explains:</a:t>
            </a:r>
            <a:r>
              <a:rPr lang="en-GB" sz="1400" dirty="0" smtClean="0"/>
              <a:t> </a:t>
            </a:r>
            <a:r>
              <a:rPr lang="en-GB" sz="1400" dirty="0"/>
              <a:t> </a:t>
            </a:r>
            <a:r>
              <a:rPr lang="en-GB" sz="1400" dirty="0" smtClean="0"/>
              <a:t>  </a:t>
            </a:r>
            <a:r>
              <a:rPr lang="en-GB" sz="1400" dirty="0" smtClean="0"/>
              <a:t>Discussion </a:t>
            </a:r>
            <a:r>
              <a:rPr lang="en-GB" sz="1400" dirty="0"/>
              <a:t>of </a:t>
            </a:r>
            <a:r>
              <a:rPr lang="en-GB" sz="1400" i="1" dirty="0"/>
              <a:t>why people may move from somewhere they feel they really belong.</a:t>
            </a:r>
            <a:endParaRPr lang="en-GB" sz="1400" dirty="0"/>
          </a:p>
          <a:p>
            <a:r>
              <a:rPr lang="en-GB" sz="1400" dirty="0"/>
              <a:t>This can feel like ‘uprooting’ </a:t>
            </a:r>
            <a:r>
              <a:rPr lang="en-GB" sz="1400" b="1" dirty="0"/>
              <a:t>Slide </a:t>
            </a:r>
            <a:r>
              <a:rPr lang="en-GB" sz="1400" b="1" dirty="0" smtClean="0"/>
              <a:t>5</a:t>
            </a:r>
            <a:endParaRPr lang="en-GB" sz="1400" dirty="0"/>
          </a:p>
          <a:p>
            <a:pPr lvl="0"/>
            <a:r>
              <a:rPr lang="en-GB" sz="1400" dirty="0"/>
              <a:t>Could share personal experience of family members moving</a:t>
            </a:r>
          </a:p>
          <a:p>
            <a:r>
              <a:rPr lang="en-GB" sz="1400" dirty="0"/>
              <a:t>Could do a L</a:t>
            </a:r>
            <a:r>
              <a:rPr lang="en-GB" sz="1400" b="1" dirty="0"/>
              <a:t>ocation Family Tree</a:t>
            </a:r>
            <a:r>
              <a:rPr lang="en-GB" sz="1400" dirty="0"/>
              <a:t> – focussing on places that family members have moved to, </a:t>
            </a:r>
            <a:r>
              <a:rPr lang="en-GB" sz="1400" b="1" i="1" dirty="0"/>
              <a:t>if appropriate</a:t>
            </a:r>
            <a:r>
              <a:rPr lang="en-GB" sz="1400" dirty="0"/>
              <a:t>.</a:t>
            </a:r>
            <a:r>
              <a:rPr lang="en-GB" sz="1400" b="1" dirty="0"/>
              <a:t> slide </a:t>
            </a:r>
            <a:r>
              <a:rPr lang="en-GB" sz="1400" b="1" dirty="0" smtClean="0"/>
              <a:t>6</a:t>
            </a:r>
            <a:endParaRPr lang="en-GB" sz="1400" dirty="0"/>
          </a:p>
        </p:txBody>
      </p:sp>
      <p:sp>
        <p:nvSpPr>
          <p:cNvPr id="264" name="Google Shape;264;p33"/>
          <p:cNvSpPr txBox="1"/>
          <p:nvPr/>
        </p:nvSpPr>
        <p:spPr>
          <a:xfrm>
            <a:off x="160239" y="94416"/>
            <a:ext cx="7361636" cy="526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 smtClean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 </a:t>
            </a:r>
            <a:r>
              <a:rPr lang="en-GB" sz="1400" b="1" dirty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Economic </a:t>
            </a:r>
            <a:r>
              <a:rPr lang="en-GB" sz="1400" b="1" dirty="0" smtClean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Migration- Asylum Seekers //</a:t>
            </a:r>
            <a:r>
              <a:rPr lang="en-GB" sz="1400" b="1" dirty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Teaching Learning </a:t>
            </a:r>
            <a:r>
              <a:rPr lang="en-GB" sz="1400" b="1" dirty="0" smtClean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Unit </a:t>
            </a:r>
            <a:r>
              <a:rPr lang="en-GB" sz="1400" b="1" dirty="0" smtClean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Lesson 2 Uprooting </a:t>
            </a:r>
            <a:endParaRPr sz="1400" dirty="0">
              <a:solidFill>
                <a:srgbClr val="A9827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33"/>
          <p:cNvSpPr txBox="1"/>
          <p:nvPr/>
        </p:nvSpPr>
        <p:spPr>
          <a:xfrm>
            <a:off x="6593023" y="2201418"/>
            <a:ext cx="2063594" cy="582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A98278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</p:spTree>
    <p:extLst>
      <p:ext uri="{BB962C8B-B14F-4D97-AF65-F5344CB8AC3E}">
        <p14:creationId xmlns:p14="http://schemas.microsoft.com/office/powerpoint/2010/main" val="60544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107504" y="188640"/>
            <a:ext cx="8928992" cy="6480720"/>
          </a:xfrm>
          <a:prstGeom prst="rect">
            <a:avLst/>
          </a:prstGeom>
          <a:solidFill>
            <a:schemeClr val="bg1"/>
          </a:solidFill>
          <a:ln cmpd="sng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07" y="908720"/>
            <a:ext cx="8773027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395536" y="4509120"/>
            <a:ext cx="3816424" cy="1764776"/>
          </a:xfrm>
          <a:prstGeom prst="wedgeRoundRectCallout">
            <a:avLst>
              <a:gd name="adj1" fmla="val 80807"/>
              <a:gd name="adj2" fmla="val -7724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Why have people moved to different places throughout history?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857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3"/>
          <p:cNvSpPr/>
          <p:nvPr/>
        </p:nvSpPr>
        <p:spPr>
          <a:xfrm>
            <a:off x="146819" y="1676427"/>
            <a:ext cx="8841449" cy="5181573"/>
          </a:xfrm>
          <a:prstGeom prst="rect">
            <a:avLst/>
          </a:prstGeom>
          <a:solidFill>
            <a:srgbClr val="A98278"/>
          </a:solidFill>
          <a:ln>
            <a:noFill/>
          </a:ln>
        </p:spPr>
        <p:txBody>
          <a:bodyPr spcFirstLastPara="1" wrap="square" lIns="80150" tIns="80150" rIns="80150" bIns="80150" anchor="ctr" anchorCtr="0">
            <a:noAutofit/>
          </a:bodyPr>
          <a:lstStyle/>
          <a:p>
            <a:r>
              <a:rPr lang="en-GB" sz="1400" b="1" u="sng" dirty="0"/>
              <a:t>Exploration and Consolidation</a:t>
            </a:r>
            <a:r>
              <a:rPr lang="en-GB" sz="1400" b="1" dirty="0"/>
              <a:t> 15 minutes  		</a:t>
            </a:r>
            <a:r>
              <a:rPr lang="en-GB" sz="1400" b="1" i="1" dirty="0"/>
              <a:t>Stories of Migration</a:t>
            </a:r>
            <a:endParaRPr lang="en-GB" sz="1400" dirty="0"/>
          </a:p>
          <a:p>
            <a:r>
              <a:rPr lang="en-GB" sz="1400" b="1" dirty="0"/>
              <a:t> </a:t>
            </a:r>
            <a:r>
              <a:rPr lang="en-GB" sz="1400" b="1" dirty="0" smtClean="0"/>
              <a:t>Migrating </a:t>
            </a:r>
            <a:r>
              <a:rPr lang="en-GB" sz="1400" b="1" dirty="0"/>
              <a:t>due to war and persecution </a:t>
            </a:r>
            <a:r>
              <a:rPr lang="en-GB" sz="1400" dirty="0"/>
              <a:t>If time for one, use </a:t>
            </a:r>
            <a:r>
              <a:rPr lang="en-GB" sz="1400" dirty="0" err="1"/>
              <a:t>Manar’s</a:t>
            </a:r>
            <a:r>
              <a:rPr lang="en-GB" sz="1400" dirty="0"/>
              <a:t> story. </a:t>
            </a:r>
            <a:r>
              <a:rPr lang="en-GB" sz="1400" dirty="0" smtClean="0"/>
              <a:t> </a:t>
            </a:r>
            <a:r>
              <a:rPr lang="en-GB" sz="1400" b="1" dirty="0" smtClean="0"/>
              <a:t>2.3 </a:t>
            </a:r>
            <a:r>
              <a:rPr lang="en-GB" sz="1400" b="1" dirty="0" err="1"/>
              <a:t>Manar’s</a:t>
            </a:r>
            <a:r>
              <a:rPr lang="en-GB" sz="1400" b="1" dirty="0"/>
              <a:t> Story: Syria to England</a:t>
            </a:r>
            <a:r>
              <a:rPr lang="en-GB" sz="1400" dirty="0"/>
              <a:t>. Escaping war. </a:t>
            </a:r>
            <a:r>
              <a:rPr lang="en-GB" sz="1400" b="1" dirty="0"/>
              <a:t>slide </a:t>
            </a:r>
            <a:r>
              <a:rPr lang="en-GB" sz="1400" b="1" dirty="0" smtClean="0"/>
              <a:t>11</a:t>
            </a:r>
            <a:r>
              <a:rPr lang="en-GB" sz="1400" dirty="0" smtClean="0"/>
              <a:t> </a:t>
            </a:r>
            <a:r>
              <a:rPr lang="en-GB" sz="1400" dirty="0"/>
              <a:t>(3 </a:t>
            </a:r>
            <a:r>
              <a:rPr lang="en-GB" sz="1400" dirty="0" smtClean="0"/>
              <a:t>minutes)       </a:t>
            </a:r>
            <a:r>
              <a:rPr lang="en-GB" sz="1400" u="sng" dirty="0" smtClean="0">
                <a:hlinkClick r:id="rId3"/>
              </a:rPr>
              <a:t>http</a:t>
            </a:r>
            <a:r>
              <a:rPr lang="en-GB" sz="1400" u="sng" dirty="0">
                <a:hlinkClick r:id="rId3"/>
              </a:rPr>
              <a:t>://</a:t>
            </a:r>
            <a:r>
              <a:rPr lang="en-GB" sz="1400" u="sng" dirty="0" smtClean="0">
                <a:hlinkClick r:id="rId3"/>
              </a:rPr>
              <a:t>www.bbc.co.uk/newsround/34262108</a:t>
            </a:r>
            <a:endParaRPr lang="en-GB" sz="1400" dirty="0"/>
          </a:p>
          <a:p>
            <a:r>
              <a:rPr lang="en-GB" sz="1400" b="1" dirty="0"/>
              <a:t>Students reflect and discuss slide </a:t>
            </a:r>
            <a:r>
              <a:rPr lang="en-GB" sz="1400" b="1" dirty="0" smtClean="0"/>
              <a:t>15</a:t>
            </a:r>
            <a:endParaRPr lang="en-GB" sz="1400" dirty="0"/>
          </a:p>
          <a:p>
            <a:pPr marL="228600" lvl="0" indent="-228600">
              <a:buFont typeface="+mj-lt"/>
              <a:buAutoNum type="arabicPeriod"/>
            </a:pPr>
            <a:r>
              <a:rPr lang="en-GB" sz="1400" dirty="0"/>
              <a:t>What caused the move? </a:t>
            </a:r>
            <a:endParaRPr lang="en-GB" sz="1400" dirty="0" smtClean="0"/>
          </a:p>
          <a:p>
            <a:pPr marL="228600" lvl="0" indent="-228600">
              <a:buFont typeface="+mj-lt"/>
              <a:buAutoNum type="arabicPeriod"/>
            </a:pPr>
            <a:r>
              <a:rPr lang="en-GB" sz="1400" dirty="0" smtClean="0"/>
              <a:t>What </a:t>
            </a:r>
            <a:r>
              <a:rPr lang="en-GB" sz="1400" i="1" dirty="0"/>
              <a:t>difficult choice </a:t>
            </a:r>
            <a:r>
              <a:rPr lang="en-GB" sz="1400" dirty="0"/>
              <a:t>did they make?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GB" sz="1400" dirty="0"/>
              <a:t>What impact did the experience of leaving, and their migration journey, have on them?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GB" sz="1400" dirty="0"/>
              <a:t>What personal qualities did the refugees show?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GB" sz="1400" dirty="0"/>
              <a:t>How is their life different now?</a:t>
            </a:r>
          </a:p>
          <a:p>
            <a:r>
              <a:rPr lang="en-GB" sz="1400" dirty="0"/>
              <a:t> </a:t>
            </a:r>
          </a:p>
          <a:p>
            <a:r>
              <a:rPr lang="en-GB" sz="1400" dirty="0"/>
              <a:t>Depending on time, three refugee stories: </a:t>
            </a:r>
            <a:r>
              <a:rPr lang="en-GB" sz="1400" dirty="0" smtClean="0"/>
              <a:t>   </a:t>
            </a:r>
            <a:r>
              <a:rPr lang="en-GB" sz="1400" b="1" dirty="0" smtClean="0"/>
              <a:t>2</a:t>
            </a:r>
            <a:r>
              <a:rPr lang="en-GB" sz="1400" b="1" dirty="0"/>
              <a:t>. 4 Three generations of refugees</a:t>
            </a:r>
            <a:r>
              <a:rPr lang="en-GB" sz="1400" dirty="0"/>
              <a:t> (BBC PSHE video) </a:t>
            </a:r>
            <a:r>
              <a:rPr lang="en-GB" sz="1400" b="1" dirty="0"/>
              <a:t>Slide </a:t>
            </a:r>
            <a:r>
              <a:rPr lang="en-GB" sz="1400" b="1" dirty="0" smtClean="0"/>
              <a:t>12</a:t>
            </a:r>
            <a:endParaRPr lang="en-GB" sz="1400" dirty="0"/>
          </a:p>
          <a:p>
            <a:r>
              <a:rPr lang="en-GB" sz="1400" u="sng" dirty="0">
                <a:hlinkClick r:id="rId4"/>
              </a:rPr>
              <a:t>https://www.bbc.com/education/clips/zv4fgk7</a:t>
            </a:r>
            <a:r>
              <a:rPr lang="en-GB" sz="1400" dirty="0"/>
              <a:t>   (5 minutes and 47 seconds) </a:t>
            </a:r>
          </a:p>
          <a:p>
            <a:r>
              <a:rPr lang="en-GB" sz="1400" dirty="0"/>
              <a:t> </a:t>
            </a:r>
            <a:r>
              <a:rPr lang="en-GB" sz="1400" dirty="0" smtClean="0"/>
              <a:t>Three </a:t>
            </a:r>
            <a:r>
              <a:rPr lang="en-GB" sz="1400" dirty="0"/>
              <a:t>generations of refugees discuss how and why they sought asylum in Britain. </a:t>
            </a:r>
            <a:r>
              <a:rPr lang="en-GB" sz="1400" dirty="0" smtClean="0"/>
              <a:t>We </a:t>
            </a:r>
            <a:r>
              <a:rPr lang="en-GB" sz="1400" dirty="0"/>
              <a:t>hear their emotional stories of escape and sanctuary from conflicts across the </a:t>
            </a:r>
            <a:r>
              <a:rPr lang="en-GB" sz="1400" dirty="0" smtClean="0"/>
              <a:t>decades. They </a:t>
            </a:r>
            <a:r>
              <a:rPr lang="en-GB" sz="1400" dirty="0"/>
              <a:t>talk about why they became refugees and what they are doing now in their lives in the UK</a:t>
            </a:r>
            <a:r>
              <a:rPr lang="en-GB" sz="1400" dirty="0" smtClean="0"/>
              <a:t>.</a:t>
            </a:r>
          </a:p>
          <a:p>
            <a:endParaRPr lang="en-GB" sz="1400" dirty="0"/>
          </a:p>
          <a:p>
            <a:r>
              <a:rPr lang="en-GB" sz="1400" b="1" u="sng" dirty="0"/>
              <a:t>Conclusion and Reflection</a:t>
            </a:r>
            <a:r>
              <a:rPr lang="en-GB" sz="1400" b="1" dirty="0"/>
              <a:t> 10 minutes  	</a:t>
            </a:r>
            <a:r>
              <a:rPr lang="en-GB" sz="1400" b="1" i="1" dirty="0"/>
              <a:t>Choices?</a:t>
            </a:r>
            <a:endParaRPr lang="en-GB" sz="1400" b="1" dirty="0"/>
          </a:p>
          <a:p>
            <a:r>
              <a:rPr lang="en-GB" sz="1400" b="1" dirty="0"/>
              <a:t> </a:t>
            </a:r>
            <a:r>
              <a:rPr lang="en-GB" sz="1400" b="1" dirty="0" smtClean="0"/>
              <a:t>Reflecting </a:t>
            </a:r>
            <a:r>
              <a:rPr lang="en-GB" sz="1400" b="1" dirty="0"/>
              <a:t>Slide </a:t>
            </a:r>
            <a:r>
              <a:rPr lang="en-GB" sz="1400" b="1" dirty="0" smtClean="0"/>
              <a:t>16</a:t>
            </a:r>
            <a:r>
              <a:rPr lang="en-GB" sz="1400" dirty="0"/>
              <a:t> </a:t>
            </a:r>
            <a:r>
              <a:rPr lang="en-GB" sz="1400" dirty="0" smtClean="0"/>
              <a:t> </a:t>
            </a:r>
            <a:r>
              <a:rPr lang="en-GB" sz="1400" dirty="0" smtClean="0"/>
              <a:t>Choices  Live </a:t>
            </a:r>
            <a:r>
              <a:rPr lang="en-GB" sz="1400" dirty="0"/>
              <a:t>with persecution, or travel to a totally new </a:t>
            </a:r>
            <a:r>
              <a:rPr lang="en-GB" sz="1400" dirty="0" smtClean="0"/>
              <a:t>land. Positive </a:t>
            </a:r>
            <a:r>
              <a:rPr lang="en-GB" sz="1400" dirty="0"/>
              <a:t>and negative aspects of choices – what is left behind, and what is ahead?</a:t>
            </a:r>
          </a:p>
          <a:p>
            <a:r>
              <a:rPr lang="en-GB" sz="1400" dirty="0"/>
              <a:t>See also:</a:t>
            </a:r>
          </a:p>
          <a:p>
            <a:r>
              <a:rPr lang="en-GB" sz="1400" i="1" dirty="0"/>
              <a:t>A Time to Flee</a:t>
            </a:r>
            <a:r>
              <a:rPr lang="en-GB" sz="1400" dirty="0"/>
              <a:t> age 11-16 </a:t>
            </a:r>
            <a:r>
              <a:rPr lang="en-GB" sz="1400" u="sng" dirty="0">
                <a:hlinkClick r:id="rId5"/>
              </a:rPr>
              <a:t>http://www.amnesty.org.uk/resources/activity-pack-time-flee</a:t>
            </a:r>
            <a:endParaRPr lang="en-GB" sz="1400" dirty="0"/>
          </a:p>
          <a:p>
            <a:r>
              <a:rPr lang="en-GB" sz="1400" i="1" dirty="0"/>
              <a:t>Border Control</a:t>
            </a:r>
            <a:r>
              <a:rPr lang="en-GB" sz="1400" dirty="0"/>
              <a:t> age 12+  </a:t>
            </a:r>
            <a:r>
              <a:rPr lang="en-GB" sz="1400" u="sng" dirty="0">
                <a:hlinkClick r:id="rId6"/>
              </a:rPr>
              <a:t>http://www.amnesty.org.uk/resources/activity-border-control-role-play</a:t>
            </a:r>
            <a:r>
              <a:rPr lang="en-GB" sz="1400" dirty="0"/>
              <a:t> </a:t>
            </a:r>
          </a:p>
          <a:p>
            <a:r>
              <a:rPr lang="en-GB" sz="1400" i="1" dirty="0"/>
              <a:t>The Great Escape </a:t>
            </a:r>
            <a:r>
              <a:rPr lang="en-GB" sz="1400" dirty="0"/>
              <a:t>game age 14+  </a:t>
            </a:r>
            <a:r>
              <a:rPr lang="en-GB" sz="1400" u="sng" dirty="0">
                <a:hlinkClick r:id="rId7"/>
              </a:rPr>
              <a:t>http://www.amnesty.org.uk/resources/activity-great-escape</a:t>
            </a:r>
            <a:r>
              <a:rPr lang="en-GB" sz="1400" dirty="0"/>
              <a:t> </a:t>
            </a:r>
            <a:endParaRPr lang="en-GB" sz="1400" dirty="0" smtClean="0"/>
          </a:p>
          <a:p>
            <a:endParaRPr lang="en-GB" sz="1200" dirty="0"/>
          </a:p>
        </p:txBody>
      </p:sp>
      <p:pic>
        <p:nvPicPr>
          <p:cNvPr id="261" name="Google Shape;261;p3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624820" y="85154"/>
            <a:ext cx="1379321" cy="474154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33"/>
          <p:cNvSpPr txBox="1"/>
          <p:nvPr/>
        </p:nvSpPr>
        <p:spPr>
          <a:xfrm>
            <a:off x="159280" y="476671"/>
            <a:ext cx="8816529" cy="1199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r>
              <a:rPr lang="en-GB" sz="1200" b="1" dirty="0"/>
              <a:t>Teacher support </a:t>
            </a:r>
            <a:r>
              <a:rPr lang="en-GB" sz="1200" b="1" dirty="0" smtClean="0"/>
              <a:t>notes</a:t>
            </a:r>
          </a:p>
          <a:p>
            <a:r>
              <a:rPr lang="en-GB" sz="1200" b="1" dirty="0" smtClean="0"/>
              <a:t>Impact </a:t>
            </a:r>
            <a:r>
              <a:rPr lang="en-GB" sz="1200" b="1" dirty="0"/>
              <a:t>on level of Choice</a:t>
            </a:r>
            <a:r>
              <a:rPr lang="en-GB" sz="1200" dirty="0"/>
              <a:t>: war, persecution, natural disasters - what choices do people have, and what are the arguments in favour or, and against, each reason to move?</a:t>
            </a:r>
          </a:p>
          <a:p>
            <a:r>
              <a:rPr lang="en-GB" sz="1200" b="1" dirty="0"/>
              <a:t>On the Move </a:t>
            </a:r>
            <a:r>
              <a:rPr lang="en-GB" sz="1200" dirty="0"/>
              <a:t>sheet: Could be in separate sections, divided into 5 for group work; </a:t>
            </a:r>
          </a:p>
          <a:p>
            <a:r>
              <a:rPr lang="en-GB" sz="1200" dirty="0"/>
              <a:t>or use whole sheet &amp; some groups to start on 1, or 3, or 5, and work through it at different stages</a:t>
            </a:r>
            <a:r>
              <a:rPr lang="en-GB" sz="1200" dirty="0" smtClean="0"/>
              <a:t>.</a:t>
            </a:r>
          </a:p>
        </p:txBody>
      </p:sp>
      <p:sp>
        <p:nvSpPr>
          <p:cNvPr id="264" name="Google Shape;264;p33"/>
          <p:cNvSpPr txBox="1"/>
          <p:nvPr/>
        </p:nvSpPr>
        <p:spPr>
          <a:xfrm>
            <a:off x="160239" y="94416"/>
            <a:ext cx="7361636" cy="526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// Economic </a:t>
            </a:r>
            <a:r>
              <a:rPr lang="en-GB" sz="1400" b="1" dirty="0" smtClean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Migration- Asylum Seekers //</a:t>
            </a:r>
            <a:r>
              <a:rPr lang="en-GB" sz="1400" b="1" dirty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Teaching Learning </a:t>
            </a:r>
            <a:r>
              <a:rPr lang="en-GB" sz="1400" b="1" dirty="0" smtClean="0">
                <a:solidFill>
                  <a:srgbClr val="A98278"/>
                </a:solidFill>
                <a:latin typeface="Prompt"/>
                <a:ea typeface="Prompt"/>
                <a:cs typeface="Prompt"/>
                <a:sym typeface="Prompt"/>
              </a:rPr>
              <a:t>Unit Lesson 2 Uprooting </a:t>
            </a:r>
            <a:endParaRPr sz="1400" dirty="0">
              <a:solidFill>
                <a:srgbClr val="A9827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33"/>
          <p:cNvSpPr txBox="1"/>
          <p:nvPr/>
        </p:nvSpPr>
        <p:spPr>
          <a:xfrm>
            <a:off x="6617038" y="2636912"/>
            <a:ext cx="2063594" cy="582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150" tIns="80150" rIns="80150" bIns="80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A98278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</p:spTree>
    <p:extLst>
      <p:ext uri="{BB962C8B-B14F-4D97-AF65-F5344CB8AC3E}">
        <p14:creationId xmlns:p14="http://schemas.microsoft.com/office/powerpoint/2010/main" val="60544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188640"/>
            <a:ext cx="8856984" cy="6336704"/>
          </a:xfrm>
          <a:prstGeom prst="rect">
            <a:avLst/>
          </a:prstGeom>
          <a:solidFill>
            <a:schemeClr val="bg1"/>
          </a:solidFill>
          <a:ln cmpd="sng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Big ideas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Big Idea 2 </a:t>
            </a:r>
            <a:r>
              <a:rPr lang="en-GB" dirty="0" smtClean="0"/>
              <a:t> </a:t>
            </a:r>
            <a:endParaRPr lang="en-GB" dirty="0"/>
          </a:p>
          <a:p>
            <a:r>
              <a:rPr lang="en-GB" dirty="0"/>
              <a:t>some people are </a:t>
            </a:r>
            <a:r>
              <a:rPr lang="en-GB" i="1" dirty="0"/>
              <a:t>forced </a:t>
            </a:r>
            <a:r>
              <a:rPr lang="en-GB" dirty="0"/>
              <a:t>to migrate (e.g. by war or climate change). Some forces like war, poverty, lack of services </a:t>
            </a:r>
            <a:r>
              <a:rPr lang="en-GB" i="1" dirty="0"/>
              <a:t>Push </a:t>
            </a:r>
            <a:r>
              <a:rPr lang="en-GB" dirty="0"/>
              <a:t>people out. 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b="1" dirty="0" smtClean="0"/>
              <a:t>Big Idea 3  </a:t>
            </a:r>
            <a:endParaRPr lang="en-GB" b="1" dirty="0"/>
          </a:p>
          <a:p>
            <a:r>
              <a:rPr lang="en-GB" dirty="0"/>
              <a:t>Peaceful, violent and ‘forced’ migration flows have taken place throughout history. </a:t>
            </a:r>
          </a:p>
          <a:p>
            <a:pPr marL="0" indent="0">
              <a:buNone/>
            </a:pPr>
            <a:r>
              <a:rPr lang="en-GB" dirty="0"/>
              <a:t>	</a:t>
            </a:r>
          </a:p>
          <a:p>
            <a:pPr marL="0" indent="0">
              <a:buNone/>
            </a:pPr>
            <a:r>
              <a:rPr lang="en-GB" dirty="0"/>
              <a:t>	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03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188640"/>
            <a:ext cx="8856984" cy="6336704"/>
          </a:xfrm>
          <a:prstGeom prst="rect">
            <a:avLst/>
          </a:prstGeom>
          <a:solidFill>
            <a:schemeClr val="bg1"/>
          </a:solidFill>
          <a:ln cmpd="sng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Learning Objectives- learners will be able to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</a:pPr>
            <a:r>
              <a:rPr lang="en-GB" dirty="0" smtClean="0"/>
              <a:t>explain that people’s choices  about where they belong may be changed by life circumstances </a:t>
            </a:r>
          </a:p>
          <a:p>
            <a:pPr>
              <a:spcBef>
                <a:spcPts val="0"/>
              </a:spcBef>
            </a:pPr>
            <a:r>
              <a:rPr lang="en-GB" dirty="0" smtClean="0"/>
              <a:t>understand the fears of migrating people, due to persecution and war;</a:t>
            </a:r>
          </a:p>
          <a:p>
            <a:pPr>
              <a:spcBef>
                <a:spcPts val="0"/>
              </a:spcBef>
            </a:pPr>
            <a:r>
              <a:rPr lang="en-GB" dirty="0" smtClean="0"/>
              <a:t>consider the choices people have in the time of war and persecution;</a:t>
            </a:r>
          </a:p>
          <a:p>
            <a:pPr lvl="0"/>
            <a:r>
              <a:rPr lang="en-GB" dirty="0" smtClean="0"/>
              <a:t>show understanding of the Sustainable Development Goal 16.1   ‘Significantly reduce all forms of violence and related death rates everywhere’ and show </a:t>
            </a:r>
            <a:r>
              <a:rPr lang="en-GB" dirty="0" smtClean="0"/>
              <a:t>how </a:t>
            </a:r>
            <a:r>
              <a:rPr lang="en-GB" dirty="0" smtClean="0"/>
              <a:t>this links to the theme of forced migration. </a:t>
            </a:r>
          </a:p>
          <a:p>
            <a:pPr lvl="0">
              <a:spcBef>
                <a:spcPts val="0"/>
              </a:spcBef>
            </a:pPr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9512" y="188640"/>
            <a:ext cx="8856984" cy="6336704"/>
          </a:xfrm>
          <a:prstGeom prst="rect">
            <a:avLst/>
          </a:prstGeom>
          <a:solidFill>
            <a:schemeClr val="bg1"/>
          </a:solidFill>
          <a:ln cmpd="sng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6" name="Picture 2" descr="Image result for uproot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836712"/>
            <a:ext cx="8433814" cy="49978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9512" y="188640"/>
            <a:ext cx="8856984" cy="6336704"/>
          </a:xfrm>
          <a:prstGeom prst="rect">
            <a:avLst/>
          </a:prstGeom>
          <a:solidFill>
            <a:schemeClr val="bg1"/>
          </a:solidFill>
          <a:ln cmpd="sng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530" name="Picture 2" descr="Related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412776"/>
            <a:ext cx="5888582" cy="4853226"/>
          </a:xfrm>
          <a:prstGeom prst="rect">
            <a:avLst/>
          </a:prstGeom>
          <a:noFill/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Location Family Tree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836712"/>
            <a:ext cx="136815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dirty="0" smtClean="0"/>
              <a:t>Where are family members living?</a:t>
            </a:r>
          </a:p>
          <a:p>
            <a:endParaRPr lang="en-GB" sz="2400" dirty="0" smtClean="0"/>
          </a:p>
          <a:p>
            <a:r>
              <a:rPr lang="en-GB" sz="2400" b="1" dirty="0" smtClean="0"/>
              <a:t>Locally?</a:t>
            </a:r>
          </a:p>
          <a:p>
            <a:endParaRPr lang="en-GB" sz="2400" dirty="0" smtClean="0"/>
          </a:p>
          <a:p>
            <a:r>
              <a:rPr lang="en-GB" sz="2400" b="1" dirty="0" smtClean="0"/>
              <a:t>Other places in the UK?</a:t>
            </a:r>
          </a:p>
          <a:p>
            <a:endParaRPr lang="en-GB" sz="2400" dirty="0" smtClean="0"/>
          </a:p>
          <a:p>
            <a:r>
              <a:rPr lang="en-GB" sz="2400" b="1" dirty="0" smtClean="0"/>
              <a:t>Around the world?</a:t>
            </a:r>
            <a:endParaRPr lang="en-GB" sz="24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188640"/>
            <a:ext cx="8856984" cy="6336704"/>
          </a:xfrm>
          <a:prstGeom prst="rect">
            <a:avLst/>
          </a:prstGeom>
          <a:solidFill>
            <a:schemeClr val="bg1"/>
          </a:solidFill>
          <a:ln cmpd="sng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 descr="On the Move picture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36" y="1700808"/>
            <a:ext cx="8496944" cy="461278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On the Move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9512" y="188640"/>
            <a:ext cx="8856984" cy="6336704"/>
          </a:xfrm>
          <a:prstGeom prst="rect">
            <a:avLst/>
          </a:prstGeom>
          <a:solidFill>
            <a:schemeClr val="bg1"/>
          </a:solidFill>
          <a:ln cmpd="sng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How would each person respond to these questions?</a:t>
            </a:r>
            <a:endParaRPr lang="en-GB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GB" dirty="0" smtClean="0"/>
              <a:t>Why have you moved? What is your motivation?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 smtClean="0"/>
              <a:t>What are the advantages of your choice?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 smtClean="0"/>
              <a:t>What are the disadvantages of your choice?</a:t>
            </a:r>
          </a:p>
          <a:p>
            <a:pPr>
              <a:buNone/>
            </a:pPr>
            <a:endParaRPr lang="en-GB" i="1" dirty="0" smtClean="0"/>
          </a:p>
          <a:p>
            <a:pPr>
              <a:buNone/>
            </a:pPr>
            <a:r>
              <a:rPr lang="en-GB" i="1" dirty="0" smtClean="0"/>
              <a:t>Then consider for your person:</a:t>
            </a:r>
            <a:endParaRPr lang="en-GB" dirty="0" smtClean="0"/>
          </a:p>
          <a:p>
            <a:pPr lvl="0"/>
            <a:r>
              <a:rPr lang="en-GB" dirty="0" smtClean="0"/>
              <a:t>Do you think their reasons are valid ones?</a:t>
            </a:r>
          </a:p>
          <a:p>
            <a:pPr lvl="0"/>
            <a:r>
              <a:rPr lang="en-GB" dirty="0" smtClean="0"/>
              <a:t>What</a:t>
            </a:r>
            <a:r>
              <a:rPr lang="en-GB" b="1" i="1" dirty="0" smtClean="0"/>
              <a:t> could</a:t>
            </a:r>
            <a:r>
              <a:rPr lang="en-GB" i="1" dirty="0" smtClean="0"/>
              <a:t> </a:t>
            </a:r>
            <a:r>
              <a:rPr lang="en-GB" dirty="0" smtClean="0"/>
              <a:t>they have done instead? </a:t>
            </a:r>
            <a:r>
              <a:rPr lang="en-GB" sz="2600" dirty="0" smtClean="0"/>
              <a:t>(</a:t>
            </a:r>
            <a:r>
              <a:rPr lang="en-GB" sz="2600" i="1" dirty="0" smtClean="0"/>
              <a:t>other than simply </a:t>
            </a:r>
            <a:r>
              <a:rPr lang="en-GB" sz="2600" b="1" i="1" dirty="0" smtClean="0"/>
              <a:t>not move</a:t>
            </a:r>
            <a:r>
              <a:rPr lang="en-GB" sz="2600" i="1" dirty="0" smtClean="0"/>
              <a:t>!</a:t>
            </a:r>
            <a:r>
              <a:rPr lang="en-GB" sz="2600" dirty="0" smtClean="0"/>
              <a:t>)</a:t>
            </a:r>
          </a:p>
          <a:p>
            <a:pPr lvl="0"/>
            <a:r>
              <a:rPr lang="en-GB" dirty="0" smtClean="0"/>
              <a:t>What might other people have to say about the choice – their family; or the people in the country or new city they are moving to; or the community they have left behind?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9512" y="188640"/>
            <a:ext cx="8856984" cy="6336704"/>
          </a:xfrm>
          <a:prstGeom prst="rect">
            <a:avLst/>
          </a:prstGeom>
          <a:solidFill>
            <a:schemeClr val="bg1"/>
          </a:solidFill>
          <a:ln cmpd="sng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754852997"/>
              </p:ext>
            </p:extLst>
          </p:nvPr>
        </p:nvGraphicFramePr>
        <p:xfrm>
          <a:off x="143508" y="476672"/>
          <a:ext cx="8856984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999</Words>
  <Application>Microsoft Office PowerPoint</Application>
  <PresentationFormat>On-screen Show (4:3)</PresentationFormat>
  <Paragraphs>182</Paragraphs>
  <Slides>20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Migration- Asylum Seekers Lesson  2</vt:lpstr>
      <vt:lpstr>PowerPoint Presentation</vt:lpstr>
      <vt:lpstr>Big ideas</vt:lpstr>
      <vt:lpstr>Learning Objectives- learners will be able to</vt:lpstr>
      <vt:lpstr>PowerPoint Presentation</vt:lpstr>
      <vt:lpstr>Location Family Tree</vt:lpstr>
      <vt:lpstr>On the Move</vt:lpstr>
      <vt:lpstr>How would each person respond to these questions?</vt:lpstr>
      <vt:lpstr>PowerPoint Presentation</vt:lpstr>
      <vt:lpstr>Think Points (optional)</vt:lpstr>
      <vt:lpstr>PowerPoint Presentation</vt:lpstr>
      <vt:lpstr>PowerPoint Presentation</vt:lpstr>
      <vt:lpstr>Rachel’s story</vt:lpstr>
      <vt:lpstr>PowerPoint Presentation</vt:lpstr>
      <vt:lpstr>Persecution stories</vt:lpstr>
      <vt:lpstr>Stay or Go?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1</dc:title>
  <dc:creator>Alison Clark</dc:creator>
  <cp:lastModifiedBy>Jacquie</cp:lastModifiedBy>
  <cp:revision>42</cp:revision>
  <dcterms:created xsi:type="dcterms:W3CDTF">2018-04-04T16:00:42Z</dcterms:created>
  <dcterms:modified xsi:type="dcterms:W3CDTF">2019-06-24T19:05:43Z</dcterms:modified>
</cp:coreProperties>
</file>